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256" r:id="rId2"/>
    <p:sldId id="332" r:id="rId3"/>
    <p:sldId id="333" r:id="rId4"/>
    <p:sldId id="373" r:id="rId5"/>
    <p:sldId id="334" r:id="rId6"/>
    <p:sldId id="335" r:id="rId7"/>
    <p:sldId id="336" r:id="rId8"/>
    <p:sldId id="370" r:id="rId9"/>
    <p:sldId id="337" r:id="rId10"/>
    <p:sldId id="338" r:id="rId11"/>
    <p:sldId id="339" r:id="rId12"/>
    <p:sldId id="374" r:id="rId13"/>
    <p:sldId id="371"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5" r:id="rId33"/>
    <p:sldId id="377" r:id="rId34"/>
    <p:sldId id="364" r:id="rId35"/>
    <p:sldId id="363" r:id="rId36"/>
    <p:sldId id="312" r:id="rId37"/>
    <p:sldId id="313" r:id="rId38"/>
    <p:sldId id="314" r:id="rId39"/>
    <p:sldId id="331" r:id="rId40"/>
    <p:sldId id="315" r:id="rId41"/>
    <p:sldId id="316" r:id="rId42"/>
    <p:sldId id="317" r:id="rId43"/>
    <p:sldId id="375" r:id="rId44"/>
    <p:sldId id="321" r:id="rId45"/>
    <p:sldId id="372" r:id="rId46"/>
    <p:sldId id="257" r:id="rId47"/>
    <p:sldId id="272" r:id="rId48"/>
    <p:sldId id="273" r:id="rId49"/>
    <p:sldId id="258" r:id="rId50"/>
    <p:sldId id="324" r:id="rId51"/>
    <p:sldId id="325" r:id="rId52"/>
    <p:sldId id="326" r:id="rId53"/>
    <p:sldId id="259" r:id="rId54"/>
    <p:sldId id="327" r:id="rId55"/>
    <p:sldId id="328" r:id="rId56"/>
    <p:sldId id="274" r:id="rId57"/>
    <p:sldId id="276" r:id="rId58"/>
    <p:sldId id="277" r:id="rId59"/>
    <p:sldId id="278" r:id="rId60"/>
    <p:sldId id="285" r:id="rId61"/>
    <p:sldId id="366" r:id="rId62"/>
    <p:sldId id="367" r:id="rId63"/>
    <p:sldId id="368" r:id="rId64"/>
    <p:sldId id="369" r:id="rId65"/>
    <p:sldId id="340" r:id="rId66"/>
    <p:sldId id="341" r:id="rId67"/>
    <p:sldId id="287" r:id="rId68"/>
    <p:sldId id="288" r:id="rId69"/>
    <p:sldId id="290" r:id="rId70"/>
    <p:sldId id="342" r:id="rId71"/>
    <p:sldId id="343" r:id="rId72"/>
    <p:sldId id="344" r:id="rId73"/>
    <p:sldId id="310" r:id="rId74"/>
    <p:sldId id="311" r:id="rId75"/>
    <p:sldId id="329" r:id="rId76"/>
    <p:sldId id="376" r:id="rId7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varScale="1">
        <p:scale>
          <a:sx n="100" d="100"/>
          <a:sy n="100" d="100"/>
        </p:scale>
        <p:origin x="-96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81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26</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hkma.gov.hk/media/eng/doc/key-information/guidelines-and-circular/2019/20191101e1.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cWBEiCxK5g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hyperlink" Target="https://cs.stanford.edu/people/karpathy/convnetjs/demo/rldemo.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wildml.com/2018/02/introduction-to-learning-to-trade-with-reinforcement-learning" TargetMode="External"/><Relationship Id="rId2" Type="http://schemas.openxmlformats.org/officeDocument/2006/relationships/hyperlink" Target="https://arxiv.org/abs/1709.03803"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colab.research.google.com/github/kenwkliu/ideas/blob/master/colab/RL-Breakout.ipynb" TargetMode="Externa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github.com/PacktPublishing/Hands-On-Machine-Learning-for-Algorithmic-Trading/blob/master/Chapter21/04_q_learning_for_trading.ipynb"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12.10944.pdf"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RL-Breakout.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10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436513"/>
            <a:ext cx="7200800" cy="584775"/>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p:txBody>
      </p:sp>
      <p:sp>
        <p:nvSpPr>
          <p:cNvPr id="4" name="Smiley Face 3"/>
          <p:cNvSpPr/>
          <p:nvPr/>
        </p:nvSpPr>
        <p:spPr bwMode="auto">
          <a:xfrm>
            <a:off x="658416" y="5373216"/>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pic>
        <p:nvPicPr>
          <p:cNvPr id="4" name="Picture 4" descr="DeepMind and Google: the battle to control artificial intelligence | The  Econo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 y="1549860"/>
            <a:ext cx="5715046" cy="3158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698" y="2924944"/>
            <a:ext cx="467648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Deep Reinforcement Learning on Trading</a:t>
            </a:r>
            <a:endParaRPr lang="en-US" kern="0" dirty="0"/>
          </a:p>
        </p:txBody>
      </p:sp>
    </p:spTree>
    <p:extLst>
      <p:ext uri="{BB962C8B-B14F-4D97-AF65-F5344CB8AC3E}">
        <p14:creationId xmlns:p14="http://schemas.microsoft.com/office/powerpoint/2010/main" val="2466620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Deep Reinforcement </a:t>
            </a:r>
            <a:r>
              <a:rPr lang="en-US" dirty="0" smtClean="0"/>
              <a:t>Learning on Trading</a:t>
            </a:r>
            <a:endParaRPr lang="en-US" dirty="0"/>
          </a:p>
        </p:txBody>
      </p:sp>
      <p:sp>
        <p:nvSpPr>
          <p:cNvPr id="7" name="Content Placeholder 1"/>
          <p:cNvSpPr txBox="1">
            <a:spLocks/>
          </p:cNvSpPr>
          <p:nvPr/>
        </p:nvSpPr>
        <p:spPr>
          <a:xfrm>
            <a:off x="395536" y="2564904"/>
            <a:ext cx="7992888"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HKMA : High-level </a:t>
            </a:r>
            <a:r>
              <a:rPr lang="en-US" sz="1600" dirty="0">
                <a:hlinkClick r:id="rId2"/>
              </a:rPr>
              <a:t>Principles on Artificial </a:t>
            </a:r>
            <a:r>
              <a:rPr lang="en-US" sz="1600" dirty="0" smtClean="0">
                <a:hlinkClick r:id="rId2"/>
              </a:rPr>
              <a:t>Intelligence</a:t>
            </a:r>
            <a:endParaRPr lang="en-US" sz="1600" dirty="0" smtClean="0"/>
          </a:p>
          <a:p>
            <a:pPr marL="285750" indent="-285750">
              <a:buFont typeface="Arial" panose="020B0604020202020204" pitchFamily="34" charset="0"/>
              <a:buChar char="•"/>
            </a:pPr>
            <a:r>
              <a:rPr lang="en-US" sz="1600" dirty="0" smtClean="0"/>
              <a:t>Board and Senior Management </a:t>
            </a:r>
            <a:r>
              <a:rPr lang="en-US" sz="1600" b="1" dirty="0" smtClean="0">
                <a:solidFill>
                  <a:srgbClr val="0070C0"/>
                </a:solidFill>
              </a:rPr>
              <a:t>accountable for the outcome of AI applications</a:t>
            </a:r>
          </a:p>
          <a:p>
            <a:pPr marL="285750" indent="-285750">
              <a:buFont typeface="Arial" panose="020B0604020202020204" pitchFamily="34" charset="0"/>
              <a:buChar char="•"/>
            </a:pPr>
            <a:r>
              <a:rPr lang="en-US" sz="1600" dirty="0" smtClean="0"/>
              <a:t>Possessing </a:t>
            </a:r>
            <a:r>
              <a:rPr lang="en-US" sz="1600" dirty="0"/>
              <a:t>sufficient </a:t>
            </a:r>
            <a:r>
              <a:rPr lang="en-US" sz="1600" dirty="0" smtClean="0"/>
              <a:t>expertise</a:t>
            </a:r>
          </a:p>
          <a:p>
            <a:pPr marL="285750" indent="-285750">
              <a:buFont typeface="Arial" panose="020B0604020202020204" pitchFamily="34" charset="0"/>
              <a:buChar char="•"/>
            </a:pPr>
            <a:r>
              <a:rPr lang="en-US" sz="1600" dirty="0" smtClean="0"/>
              <a:t>Ensuring </a:t>
            </a:r>
            <a:r>
              <a:rPr lang="en-US" sz="1600" dirty="0"/>
              <a:t>an appropriate level of </a:t>
            </a:r>
            <a:r>
              <a:rPr lang="en-US" sz="1600" b="1" dirty="0" err="1">
                <a:solidFill>
                  <a:srgbClr val="0070C0"/>
                </a:solidFill>
              </a:rPr>
              <a:t>explainability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Using </a:t>
            </a:r>
            <a:r>
              <a:rPr lang="en-US" sz="1600" dirty="0"/>
              <a:t>data of good </a:t>
            </a:r>
            <a:r>
              <a:rPr lang="en-US" sz="1600" dirty="0" smtClean="0"/>
              <a:t>quality</a:t>
            </a:r>
          </a:p>
          <a:p>
            <a:pPr marL="285750" indent="-285750">
              <a:buFont typeface="Arial" panose="020B0604020202020204" pitchFamily="34" charset="0"/>
              <a:buChar char="•"/>
            </a:pPr>
            <a:r>
              <a:rPr lang="en-US" sz="1600" dirty="0" smtClean="0"/>
              <a:t>Conducting </a:t>
            </a:r>
            <a:r>
              <a:rPr lang="en-US" sz="1600" dirty="0"/>
              <a:t>rigorous model </a:t>
            </a:r>
            <a:r>
              <a:rPr lang="en-US" sz="1600" dirty="0" smtClean="0"/>
              <a:t>validation</a:t>
            </a:r>
          </a:p>
          <a:p>
            <a:pPr marL="285750" indent="-285750">
              <a:buFont typeface="Arial" panose="020B0604020202020204" pitchFamily="34" charset="0"/>
              <a:buChar char="•"/>
            </a:pPr>
            <a:r>
              <a:rPr lang="en-US" sz="1600" dirty="0" smtClean="0"/>
              <a:t>Ensuring </a:t>
            </a:r>
            <a:r>
              <a:rPr lang="en-US" sz="1600" b="1" dirty="0">
                <a:solidFill>
                  <a:srgbClr val="0070C0"/>
                </a:solidFill>
              </a:rPr>
              <a:t>auditability</a:t>
            </a:r>
            <a:r>
              <a:rPr lang="en-US" sz="1600" dirty="0">
                <a:solidFill>
                  <a:srgbClr val="0070C0"/>
                </a:solidFill>
              </a:rPr>
              <a:t> </a:t>
            </a:r>
            <a:r>
              <a:rPr lang="en-US" sz="1600" dirty="0"/>
              <a:t>of AI </a:t>
            </a:r>
            <a:r>
              <a:rPr lang="en-US" sz="1600" dirty="0" smtClean="0"/>
              <a:t>applications</a:t>
            </a:r>
          </a:p>
          <a:p>
            <a:pPr marL="285750" indent="-285750">
              <a:buFont typeface="Arial" panose="020B0604020202020204" pitchFamily="34" charset="0"/>
              <a:buChar char="•"/>
            </a:pPr>
            <a:r>
              <a:rPr lang="en-US" sz="1600" dirty="0" smtClean="0"/>
              <a:t>Being </a:t>
            </a:r>
            <a:r>
              <a:rPr lang="en-US" sz="1600" b="1" dirty="0">
                <a:solidFill>
                  <a:srgbClr val="0070C0"/>
                </a:solidFill>
              </a:rPr>
              <a:t>ethical</a:t>
            </a:r>
            <a:r>
              <a:rPr lang="en-US" sz="1600" dirty="0"/>
              <a:t>, </a:t>
            </a:r>
            <a:r>
              <a:rPr lang="en-US" sz="1600" b="1" dirty="0">
                <a:solidFill>
                  <a:srgbClr val="0070C0"/>
                </a:solidFill>
              </a:rPr>
              <a:t>fair</a:t>
            </a:r>
            <a:r>
              <a:rPr lang="en-US" sz="1600" dirty="0"/>
              <a:t> and </a:t>
            </a:r>
            <a:r>
              <a:rPr lang="en-US" sz="1600" dirty="0" smtClean="0"/>
              <a:t>transparent</a:t>
            </a:r>
          </a:p>
          <a:p>
            <a:pPr marL="285750" indent="-285750">
              <a:buFont typeface="Arial" panose="020B0604020202020204" pitchFamily="34" charset="0"/>
              <a:buChar char="•"/>
            </a:pPr>
            <a:r>
              <a:rPr lang="en-US" sz="1600" dirty="0" smtClean="0"/>
              <a:t>Conducting </a:t>
            </a:r>
            <a:r>
              <a:rPr lang="en-US" sz="1600" dirty="0"/>
              <a:t>periodic reviews and ongoing </a:t>
            </a:r>
            <a:r>
              <a:rPr lang="en-US" sz="1600" dirty="0" smtClean="0"/>
              <a:t>monitoring</a:t>
            </a:r>
          </a:p>
          <a:p>
            <a:pPr marL="285750" indent="-285750">
              <a:buFont typeface="Arial" panose="020B0604020202020204" pitchFamily="34" charset="0"/>
              <a:buChar char="•"/>
            </a:pPr>
            <a:r>
              <a:rPr lang="en-US" sz="1600" dirty="0" smtClean="0"/>
              <a:t>Complying </a:t>
            </a:r>
            <a:r>
              <a:rPr lang="en-US" sz="1600" dirty="0"/>
              <a:t>with data protection </a:t>
            </a:r>
            <a:r>
              <a:rPr lang="en-US" sz="1600" dirty="0" smtClean="0"/>
              <a:t>requirements</a:t>
            </a:r>
          </a:p>
          <a:p>
            <a:pPr marL="285750" indent="-285750">
              <a:buFont typeface="Arial" panose="020B0604020202020204" pitchFamily="34" charset="0"/>
              <a:buChar char="•"/>
            </a:pPr>
            <a:r>
              <a:rPr lang="en-US" sz="1600" dirty="0" smtClean="0"/>
              <a:t>Implementing </a:t>
            </a:r>
            <a:r>
              <a:rPr lang="en-US" sz="1600" dirty="0"/>
              <a:t>effective cybersecurity </a:t>
            </a:r>
            <a:r>
              <a:rPr lang="en-US" sz="1600" dirty="0" smtClean="0"/>
              <a:t>measures</a:t>
            </a:r>
          </a:p>
          <a:p>
            <a:pPr marL="285750" indent="-285750">
              <a:buFont typeface="Arial" panose="020B0604020202020204" pitchFamily="34" charset="0"/>
              <a:buChar char="•"/>
            </a:pPr>
            <a:r>
              <a:rPr lang="en-US" sz="1600" dirty="0" smtClean="0"/>
              <a:t>Risk </a:t>
            </a:r>
            <a:r>
              <a:rPr lang="en-US" sz="1600" dirty="0"/>
              <a:t>mitigation and contingency plan</a:t>
            </a:r>
            <a:endParaRPr lang="en-US" sz="1600" dirty="0" smtClean="0"/>
          </a:p>
        </p:txBody>
      </p:sp>
      <p:sp>
        <p:nvSpPr>
          <p:cNvPr id="2" name="Rectangle 1"/>
          <p:cNvSpPr/>
          <p:nvPr/>
        </p:nvSpPr>
        <p:spPr>
          <a:xfrm>
            <a:off x="416893" y="1700808"/>
            <a:ext cx="6336704" cy="707886"/>
          </a:xfrm>
          <a:prstGeom prst="rect">
            <a:avLst/>
          </a:prstGeom>
        </p:spPr>
        <p:txBody>
          <a:bodyPr wrap="square">
            <a:spAutoFit/>
          </a:bodyPr>
          <a:lstStyle/>
          <a:p>
            <a:r>
              <a:rPr lang="en-US" sz="2000" dirty="0">
                <a:solidFill>
                  <a:srgbClr val="FF0000"/>
                </a:solidFill>
              </a:rPr>
              <a:t>It is a very black box approach and may not be welcomed by compliance and regulators</a:t>
            </a:r>
          </a:p>
        </p:txBody>
      </p:sp>
    </p:spTree>
    <p:extLst>
      <p:ext uri="{BB962C8B-B14F-4D97-AF65-F5344CB8AC3E}">
        <p14:creationId xmlns:p14="http://schemas.microsoft.com/office/powerpoint/2010/main" val="3372971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in Trading &amp;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00066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557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Cost</a:t>
            </a:r>
            <a:endParaRPr lang="en-US" dirty="0"/>
          </a:p>
        </p:txBody>
      </p:sp>
      <p:sp>
        <p:nvSpPr>
          <p:cNvPr id="7" name="Content Placeholder 1"/>
          <p:cNvSpPr txBox="1">
            <a:spLocks/>
          </p:cNvSpPr>
          <p:nvPr/>
        </p:nvSpPr>
        <p:spPr>
          <a:xfrm>
            <a:off x="179512" y="1772816"/>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data </a:t>
            </a:r>
            <a:r>
              <a:rPr lang="en-US" sz="1800" b="1" dirty="0" smtClean="0"/>
              <a:t>cost</a:t>
            </a:r>
            <a:r>
              <a:rPr lang="en-US" sz="1800" dirty="0" smtClean="0"/>
              <a:t>: used for model training and back testing. It is expensive to buy </a:t>
            </a:r>
            <a:r>
              <a:rPr lang="en-US" sz="1800" b="1" dirty="0" smtClean="0">
                <a:solidFill>
                  <a:srgbClr val="0070C0"/>
                </a:solidFill>
              </a:rPr>
              <a:t>historical tick data</a:t>
            </a:r>
            <a:r>
              <a:rPr lang="en-US" sz="1800" dirty="0" smtClean="0"/>
              <a:t>. For example</a:t>
            </a:r>
            <a:r>
              <a:rPr lang="en-US" sz="1800" dirty="0"/>
              <a:t>, HK stocks </a:t>
            </a:r>
            <a:r>
              <a:rPr lang="en-US" sz="1800" dirty="0" smtClean="0"/>
              <a:t>tick data is </a:t>
            </a:r>
            <a:r>
              <a:rPr lang="en-US" sz="1800" b="1" dirty="0" smtClean="0">
                <a:solidFill>
                  <a:srgbClr val="0070C0"/>
                </a:solidFill>
              </a:rPr>
              <a:t>HK$5,000/month</a:t>
            </a:r>
            <a:r>
              <a:rPr lang="en-US" sz="1800" dirty="0" smtClean="0"/>
              <a:t> from HKEx. As a small startup, we </a:t>
            </a:r>
            <a:r>
              <a:rPr lang="en-US" sz="1800" b="1" dirty="0" smtClean="0">
                <a:solidFill>
                  <a:srgbClr val="0070C0"/>
                </a:solidFill>
              </a:rPr>
              <a:t>only buy 6 months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Data Hungry</a:t>
            </a:r>
            <a:r>
              <a:rPr lang="en-US" sz="1800" dirty="0" smtClean="0"/>
              <a:t>: Machine Learning models (especially Deep learning) requires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News, Sentiment and </a:t>
            </a:r>
            <a:r>
              <a:rPr lang="en-US" sz="1800" b="1" dirty="0" smtClean="0"/>
              <a:t>Alternative Date </a:t>
            </a:r>
            <a:r>
              <a:rPr lang="en-US" sz="1800" dirty="0" smtClean="0"/>
              <a:t>(Satellite Image, Credit Card transaction etc.) are </a:t>
            </a:r>
            <a:r>
              <a:rPr lang="en-US" sz="1800" dirty="0"/>
              <a:t>too expensive and we </a:t>
            </a:r>
            <a:r>
              <a:rPr lang="en-US" sz="1800" b="1" dirty="0" smtClean="0">
                <a:solidFill>
                  <a:srgbClr val="0070C0"/>
                </a:solidFill>
              </a:rPr>
              <a:t>cannot afford at all</a:t>
            </a:r>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a:p>
        </p:txBody>
      </p:sp>
      <p:grpSp>
        <p:nvGrpSpPr>
          <p:cNvPr id="4" name="Group 3"/>
          <p:cNvGrpSpPr/>
          <p:nvPr/>
        </p:nvGrpSpPr>
        <p:grpSpPr>
          <a:xfrm>
            <a:off x="5061942" y="2420888"/>
            <a:ext cx="3648076" cy="3312368"/>
            <a:chOff x="5061942" y="2420888"/>
            <a:chExt cx="3648076" cy="331236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49" r="11275"/>
            <a:stretch/>
          </p:blipFill>
          <p:spPr bwMode="auto">
            <a:xfrm>
              <a:off x="5061942" y="2420888"/>
              <a:ext cx="3648076" cy="29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64088" y="5363924"/>
              <a:ext cx="3185487" cy="369332"/>
            </a:xfrm>
            <a:prstGeom prst="rect">
              <a:avLst/>
            </a:prstGeom>
            <a:noFill/>
          </p:spPr>
          <p:txBody>
            <a:bodyPr wrap="none" rtlCol="0">
              <a:spAutoFit/>
            </a:bodyPr>
            <a:lstStyle/>
            <a:p>
              <a:r>
                <a:rPr lang="en-US" sz="1800" dirty="0" smtClean="0"/>
                <a:t>Use $10 to win $25 millions ?</a:t>
              </a:r>
              <a:endParaRPr lang="en-US" sz="1800" dirty="0"/>
            </a:p>
          </p:txBody>
        </p:sp>
      </p:grpSp>
    </p:spTree>
    <p:extLst>
      <p:ext uri="{BB962C8B-B14F-4D97-AF65-F5344CB8AC3E}">
        <p14:creationId xmlns:p14="http://schemas.microsoft.com/office/powerpoint/2010/main" val="170291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a:t>
            </a:r>
            <a:r>
              <a:rPr lang="en-US" dirty="0" smtClean="0"/>
              <a:t>Transaction Cost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Day </a:t>
            </a:r>
            <a:r>
              <a:rPr lang="en-US" sz="1800" dirty="0"/>
              <a:t>trading has </a:t>
            </a:r>
            <a:r>
              <a:rPr lang="en-US" sz="1800" b="1" dirty="0">
                <a:solidFill>
                  <a:srgbClr val="0070C0"/>
                </a:solidFill>
              </a:rPr>
              <a:t>high number of transactions </a:t>
            </a:r>
            <a:r>
              <a:rPr lang="en-US" sz="1800" dirty="0"/>
              <a:t>that amount to large commission fees that eats up the profile. </a:t>
            </a:r>
            <a:r>
              <a:rPr lang="en-US" sz="1800" dirty="0" smtClean="0"/>
              <a:t>To </a:t>
            </a:r>
            <a:r>
              <a:rPr lang="en-US" sz="1800" dirty="0"/>
              <a:t>realize the profile, it involves buy/sell and hence needs to </a:t>
            </a:r>
            <a:r>
              <a:rPr lang="en-US" sz="1800" b="1" dirty="0" smtClean="0">
                <a:solidFill>
                  <a:srgbClr val="0070C0"/>
                </a:solidFill>
              </a:rPr>
              <a:t>count </a:t>
            </a:r>
            <a:r>
              <a:rPr lang="en-US" sz="1800" b="1" dirty="0">
                <a:solidFill>
                  <a:srgbClr val="0070C0"/>
                </a:solidFill>
              </a:rPr>
              <a:t>the </a:t>
            </a:r>
            <a:r>
              <a:rPr lang="en-US" sz="1800" b="1" dirty="0" smtClean="0">
                <a:solidFill>
                  <a:srgbClr val="0070C0"/>
                </a:solidFill>
              </a:rPr>
              <a:t>costs </a:t>
            </a:r>
            <a:r>
              <a:rPr lang="en-US" sz="1800" b="1" dirty="0">
                <a:solidFill>
                  <a:srgbClr val="0070C0"/>
                </a:solidFill>
              </a:rPr>
              <a:t>twice</a:t>
            </a:r>
            <a:r>
              <a:rPr lang="en-US" sz="1800" dirty="0"/>
              <a:t>. </a:t>
            </a:r>
          </a:p>
          <a:p>
            <a:pPr marL="0" indent="0"/>
            <a:endParaRPr lang="en-US" sz="1800" dirty="0"/>
          </a:p>
          <a:p>
            <a:pPr>
              <a:buFont typeface="Arial" panose="020B0604020202020204" pitchFamily="34" charset="0"/>
              <a:buChar char="•"/>
            </a:pPr>
            <a:r>
              <a:rPr lang="en-US" sz="1800" b="1" dirty="0" smtClean="0"/>
              <a:t>Explicit </a:t>
            </a:r>
            <a:r>
              <a:rPr lang="en-US" sz="1800" b="1" dirty="0"/>
              <a:t>cost</a:t>
            </a:r>
            <a:r>
              <a:rPr lang="en-US" sz="1800" dirty="0" smtClean="0"/>
              <a:t>: Trading fees and commissions</a:t>
            </a:r>
            <a:r>
              <a:rPr lang="en-US" sz="1800" dirty="0"/>
              <a:t> </a:t>
            </a:r>
            <a:r>
              <a:rPr lang="en-US" sz="1800" dirty="0" smtClean="0"/>
              <a:t>in </a:t>
            </a:r>
            <a:r>
              <a:rPr lang="en-US" sz="1600" dirty="0" smtClean="0">
                <a:solidFill>
                  <a:srgbClr val="00072E"/>
                </a:solidFill>
                <a:hlinkClick r:id="rId2"/>
              </a:rPr>
              <a:t>HK Stock Transaction Costs</a:t>
            </a:r>
            <a:endParaRPr lang="en-US" sz="1600" dirty="0" smtClean="0">
              <a:solidFill>
                <a:srgbClr val="00072E"/>
              </a:solidFill>
            </a:endParaRPr>
          </a:p>
          <a:p>
            <a:pPr marL="800100" lvl="1" indent="-342900">
              <a:buFont typeface="+mj-lt"/>
              <a:buAutoNum type="arabicPeriod"/>
            </a:pPr>
            <a:r>
              <a:rPr lang="en-US" sz="1600" dirty="0" smtClean="0"/>
              <a:t>Brokerage Fee: 0.25% or min. HK$100 (negotiable and could be free) </a:t>
            </a:r>
          </a:p>
          <a:p>
            <a:pPr marL="800100" lvl="1" indent="-342900">
              <a:buFont typeface="+mj-lt"/>
              <a:buAutoNum type="arabicPeriod"/>
            </a:pPr>
            <a:r>
              <a:rPr lang="en-US" sz="1600" dirty="0" smtClean="0"/>
              <a:t>Transaction Levy: 0.0027% of transaction amount </a:t>
            </a:r>
          </a:p>
          <a:p>
            <a:pPr marL="800100" lvl="1" indent="-342900">
              <a:buFont typeface="+mj-lt"/>
              <a:buAutoNum type="arabicPeriod"/>
            </a:pPr>
            <a:r>
              <a:rPr lang="en-US" sz="1600" dirty="0" smtClean="0"/>
              <a:t>Trading Fee: 0.005% of the transaction amount </a:t>
            </a:r>
          </a:p>
          <a:p>
            <a:pPr marL="800100" lvl="1" indent="-342900">
              <a:buFont typeface="+mj-lt"/>
              <a:buAutoNum type="arabicPeriod"/>
            </a:pPr>
            <a:r>
              <a:rPr lang="en-US" sz="1600" b="1" dirty="0" smtClean="0">
                <a:solidFill>
                  <a:srgbClr val="0070C0"/>
                </a:solidFill>
              </a:rPr>
              <a:t>Stamp duty (collected for HKSAR Government): 0.1% of transaction</a:t>
            </a:r>
          </a:p>
          <a:p>
            <a:pPr marL="457200" lvl="1" indent="0">
              <a:buNone/>
            </a:pPr>
            <a:r>
              <a:rPr lang="en-US" sz="1600" dirty="0"/>
              <a:t>(</a:t>
            </a:r>
            <a:r>
              <a:rPr lang="en-US" sz="1600" dirty="0" smtClean="0"/>
              <a:t>HK Index Future </a:t>
            </a:r>
            <a:r>
              <a:rPr lang="en-US" sz="1600" b="1" dirty="0" smtClean="0">
                <a:solidFill>
                  <a:srgbClr val="0070C0"/>
                </a:solidFill>
              </a:rPr>
              <a:t>HK$15 per mini-contract </a:t>
            </a:r>
            <a:r>
              <a:rPr lang="en-US" sz="1600" dirty="0" smtClean="0"/>
              <a:t>offered by Interactive Broker)</a:t>
            </a:r>
          </a:p>
          <a:p>
            <a:pPr marL="0" indent="0"/>
            <a:endParaRPr lang="en-US" sz="1600" b="1" dirty="0">
              <a:solidFill>
                <a:srgbClr val="0070C0"/>
              </a:solidFill>
            </a:endParaRPr>
          </a:p>
          <a:p>
            <a:pPr marL="285750" indent="-285750">
              <a:buFont typeface="Arial" panose="020B0604020202020204" pitchFamily="34" charset="0"/>
              <a:buChar char="•"/>
            </a:pPr>
            <a:r>
              <a:rPr lang="en-US" sz="1800" b="1" dirty="0"/>
              <a:t>Implicit cost</a:t>
            </a:r>
            <a:r>
              <a:rPr lang="en-US" sz="1800" b="1" dirty="0" smtClean="0">
                <a:solidFill>
                  <a:srgbClr val="0070C0"/>
                </a:solidFill>
              </a:rPr>
              <a:t>: Bid/Ask spread cost</a:t>
            </a:r>
            <a:r>
              <a:rPr lang="en-US" sz="1800" dirty="0" smtClean="0"/>
              <a:t>. Buy at offer (higher) and Sell at bid (lower)</a:t>
            </a:r>
            <a:endParaRPr lang="en-US" sz="1600" dirty="0"/>
          </a:p>
        </p:txBody>
      </p:sp>
    </p:spTree>
    <p:extLst>
      <p:ext uri="{BB962C8B-B14F-4D97-AF65-F5344CB8AC3E}">
        <p14:creationId xmlns:p14="http://schemas.microsoft.com/office/powerpoint/2010/main" val="1805210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a:t>
            </a:r>
            <a:r>
              <a:rPr lang="en-US" dirty="0"/>
              <a:t>– Infrastructure Cost</a:t>
            </a:r>
          </a:p>
        </p:txBody>
      </p:sp>
      <p:sp>
        <p:nvSpPr>
          <p:cNvPr id="7" name="Content Placeholder 1"/>
          <p:cNvSpPr txBox="1">
            <a:spLocks/>
          </p:cNvSpPr>
          <p:nvPr/>
        </p:nvSpPr>
        <p:spPr>
          <a:xfrm>
            <a:off x="395536" y="1700808"/>
            <a:ext cx="842493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Arbitrage strategy (e.g. warrant </a:t>
            </a:r>
            <a:r>
              <a:rPr lang="en-US" sz="1800" dirty="0" err="1" smtClean="0"/>
              <a:t>mis</a:t>
            </a:r>
            <a:r>
              <a:rPr lang="en-US" sz="1800" dirty="0" smtClean="0"/>
              <a:t>-pricing) requires </a:t>
            </a:r>
            <a:r>
              <a:rPr lang="en-US" sz="1800" b="1" dirty="0" smtClean="0">
                <a:solidFill>
                  <a:srgbClr val="0070C0"/>
                </a:solidFill>
              </a:rPr>
              <a:t>ultra-low </a:t>
            </a:r>
            <a:r>
              <a:rPr lang="en-US" sz="1800" b="1" dirty="0">
                <a:solidFill>
                  <a:srgbClr val="0070C0"/>
                </a:solidFill>
              </a:rPr>
              <a:t>latency</a:t>
            </a:r>
            <a:r>
              <a:rPr lang="en-US" sz="1800" dirty="0"/>
              <a:t> </a:t>
            </a:r>
            <a:r>
              <a:rPr lang="en-US" sz="1800" dirty="0" smtClean="0"/>
              <a:t>trading infrastructure</a:t>
            </a:r>
          </a:p>
          <a:p>
            <a:endParaRPr lang="en-US" sz="1800" dirty="0"/>
          </a:p>
          <a:p>
            <a:pPr>
              <a:buFont typeface="Arial" panose="020B0604020202020204" pitchFamily="34" charset="0"/>
              <a:buChar char="•"/>
            </a:pPr>
            <a:r>
              <a:rPr lang="en-US" sz="1800" b="1" dirty="0" smtClean="0"/>
              <a:t>Real-time market data</a:t>
            </a:r>
            <a:r>
              <a:rPr lang="en-US" sz="1800" dirty="0" smtClean="0"/>
              <a:t>: a </a:t>
            </a:r>
            <a:r>
              <a:rPr lang="en-US" sz="1800" dirty="0" err="1"/>
              <a:t>colo</a:t>
            </a:r>
            <a:r>
              <a:rPr lang="en-US" sz="1800" dirty="0"/>
              <a:t> exchange market data feed caused </a:t>
            </a:r>
            <a:r>
              <a:rPr lang="en-US" sz="1800" b="1" dirty="0">
                <a:solidFill>
                  <a:srgbClr val="0070C0"/>
                </a:solidFill>
              </a:rPr>
              <a:t>~</a:t>
            </a:r>
            <a:r>
              <a:rPr lang="en-US" sz="1800" b="1" dirty="0" smtClean="0">
                <a:solidFill>
                  <a:srgbClr val="0070C0"/>
                </a:solidFill>
              </a:rPr>
              <a:t>HK$80K </a:t>
            </a:r>
            <a:r>
              <a:rPr lang="en-US" sz="1800" b="1" dirty="0">
                <a:solidFill>
                  <a:srgbClr val="0070C0"/>
                </a:solidFill>
              </a:rPr>
              <a:t>per </a:t>
            </a:r>
            <a:r>
              <a:rPr lang="en-US" sz="1800" b="1" dirty="0" smtClean="0">
                <a:solidFill>
                  <a:srgbClr val="0070C0"/>
                </a:solidFill>
              </a:rPr>
              <a:t>month</a:t>
            </a:r>
            <a:r>
              <a:rPr lang="en-US" sz="1800" dirty="0" smtClean="0"/>
              <a:t> </a:t>
            </a:r>
          </a:p>
          <a:p>
            <a:pPr>
              <a:buFont typeface="Arial" panose="020B0604020202020204" pitchFamily="34" charset="0"/>
              <a:buChar char="•"/>
            </a:pPr>
            <a:r>
              <a:rPr lang="en-US" sz="1800" b="1" dirty="0"/>
              <a:t>Low latency </a:t>
            </a:r>
            <a:r>
              <a:rPr lang="en-US" sz="1800" b="1" dirty="0" smtClean="0"/>
              <a:t>trading infrastructure</a:t>
            </a:r>
            <a:r>
              <a:rPr lang="en-US" sz="1800" dirty="0" smtClean="0"/>
              <a:t>: fast order placement and cancellation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387"/>
            <a:ext cx="4914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87332" y="5466710"/>
            <a:ext cx="3382657" cy="338554"/>
          </a:xfrm>
          <a:prstGeom prst="rect">
            <a:avLst/>
          </a:prstGeom>
          <a:noFill/>
        </p:spPr>
        <p:txBody>
          <a:bodyPr wrap="none" rtlCol="0">
            <a:spAutoFit/>
          </a:bodyPr>
          <a:lstStyle/>
          <a:p>
            <a:r>
              <a:rPr lang="en-US" sz="1600" dirty="0" smtClean="0">
                <a:solidFill>
                  <a:schemeClr val="bg1"/>
                </a:solidFill>
              </a:rPr>
              <a:t>In kung </a:t>
            </a:r>
            <a:r>
              <a:rPr lang="en-US" sz="1600" dirty="0" err="1" smtClean="0">
                <a:solidFill>
                  <a:schemeClr val="bg1"/>
                </a:solidFill>
              </a:rPr>
              <a:t>fu</a:t>
            </a:r>
            <a:r>
              <a:rPr lang="en-US" sz="1600" dirty="0" smtClean="0">
                <a:solidFill>
                  <a:schemeClr val="bg1"/>
                </a:solidFill>
              </a:rPr>
              <a:t>, speed is most important</a:t>
            </a:r>
            <a:endParaRPr lang="en-US" sz="1600" dirty="0">
              <a:solidFill>
                <a:schemeClr val="bg1"/>
              </a:solidFill>
            </a:endParaRPr>
          </a:p>
        </p:txBody>
      </p:sp>
    </p:spTree>
    <p:extLst>
      <p:ext uri="{BB962C8B-B14F-4D97-AF65-F5344CB8AC3E}">
        <p14:creationId xmlns:p14="http://schemas.microsoft.com/office/powerpoint/2010/main" val="23952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smtClean="0"/>
              <a:t>Challenges – Scale</a:t>
            </a:r>
            <a:endParaRPr lang="en-US" dirty="0"/>
          </a:p>
        </p:txBody>
      </p:sp>
      <p:sp>
        <p:nvSpPr>
          <p:cNvPr id="7" name="Content Placeholder 1"/>
          <p:cNvSpPr txBox="1">
            <a:spLocks/>
          </p:cNvSpPr>
          <p:nvPr/>
        </p:nvSpPr>
        <p:spPr>
          <a:xfrm>
            <a:off x="395536" y="1700808"/>
            <a:ext cx="8424936"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Sometimes you don’t need a very sophisticated trading strategy, you just need to have scale (</a:t>
            </a:r>
            <a:r>
              <a:rPr lang="en-US" sz="1800" b="1" dirty="0" smtClean="0">
                <a:solidFill>
                  <a:srgbClr val="0070C0"/>
                </a:solidFill>
              </a:rPr>
              <a:t>a dominant player</a:t>
            </a:r>
            <a:r>
              <a:rPr lang="en-US" sz="1800" dirty="0" smtClean="0"/>
              <a:t>)</a:t>
            </a:r>
          </a:p>
          <a:p>
            <a:endParaRPr lang="en-US" sz="1800" dirty="0" smtClean="0"/>
          </a:p>
          <a:p>
            <a:pPr>
              <a:buFont typeface="Arial" panose="020B0604020202020204" pitchFamily="34" charset="0"/>
              <a:buChar char="•"/>
            </a:pPr>
            <a:r>
              <a:rPr lang="en-US" sz="1800" b="1" dirty="0" smtClean="0">
                <a:solidFill>
                  <a:srgbClr val="0070C0"/>
                </a:solidFill>
              </a:rPr>
              <a:t>Stealth</a:t>
            </a:r>
            <a:r>
              <a:rPr lang="en-US" sz="1800" dirty="0" smtClean="0"/>
              <a:t> on IPO stabilization trade</a:t>
            </a:r>
          </a:p>
          <a:p>
            <a:pPr>
              <a:buFont typeface="Arial" panose="020B0604020202020204" pitchFamily="34" charset="0"/>
              <a:buChar char="•"/>
            </a:pPr>
            <a:r>
              <a:rPr lang="en-US" sz="1800" b="1" dirty="0">
                <a:solidFill>
                  <a:srgbClr val="0070C0"/>
                </a:solidFill>
              </a:rPr>
              <a:t>Market-on-Close</a:t>
            </a:r>
            <a:r>
              <a:rPr lang="en-US" sz="1800" dirty="0" smtClean="0"/>
              <a:t> on index rebalance order</a:t>
            </a:r>
          </a:p>
          <a:p>
            <a:pPr>
              <a:buFont typeface="Arial" panose="020B0604020202020204" pitchFamily="34" charset="0"/>
              <a:buChar char="•"/>
            </a:pPr>
            <a:r>
              <a:rPr lang="en-US" sz="1800" b="1" dirty="0" smtClean="0">
                <a:solidFill>
                  <a:srgbClr val="0070C0"/>
                </a:solidFill>
              </a:rPr>
              <a:t>Market Making</a:t>
            </a:r>
            <a:r>
              <a:rPr lang="en-US" sz="1800" dirty="0" smtClean="0"/>
              <a:t> on Warrants</a:t>
            </a:r>
            <a:endParaRPr lang="en-US" sz="16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923928" y="3546672"/>
            <a:ext cx="4850712" cy="2690640"/>
          </a:xfrm>
          <a:prstGeom prst="rect">
            <a:avLst/>
          </a:prstGeom>
        </p:spPr>
      </p:pic>
      <p:sp>
        <p:nvSpPr>
          <p:cNvPr id="8" name="TextBox 7"/>
          <p:cNvSpPr txBox="1"/>
          <p:nvPr/>
        </p:nvSpPr>
        <p:spPr>
          <a:xfrm>
            <a:off x="4891368" y="5466710"/>
            <a:ext cx="2920992" cy="338554"/>
          </a:xfrm>
          <a:prstGeom prst="rect">
            <a:avLst/>
          </a:prstGeom>
          <a:noFill/>
        </p:spPr>
        <p:txBody>
          <a:bodyPr wrap="none" rtlCol="0">
            <a:spAutoFit/>
          </a:bodyPr>
          <a:lstStyle/>
          <a:p>
            <a:r>
              <a:rPr lang="en-US" sz="1600" dirty="0" smtClean="0">
                <a:solidFill>
                  <a:schemeClr val="bg1"/>
                </a:solidFill>
              </a:rPr>
              <a:t>Auntie, what did I do wrongly?</a:t>
            </a:r>
            <a:endParaRPr lang="en-US" sz="1600" dirty="0">
              <a:solidFill>
                <a:schemeClr val="bg1"/>
              </a:solidFill>
            </a:endParaRPr>
          </a:p>
        </p:txBody>
      </p:sp>
    </p:spTree>
    <p:extLst>
      <p:ext uri="{BB962C8B-B14F-4D97-AF65-F5344CB8AC3E}">
        <p14:creationId xmlns:p14="http://schemas.microsoft.com/office/powerpoint/2010/main" val="25336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Data Source</a:t>
            </a:r>
            <a:endParaRPr lang="en-US" dirty="0"/>
          </a:p>
        </p:txBody>
      </p:sp>
      <p:sp>
        <p:nvSpPr>
          <p:cNvPr id="7" name="Content Placeholder 1"/>
          <p:cNvSpPr txBox="1">
            <a:spLocks/>
          </p:cNvSpPr>
          <p:nvPr/>
        </p:nvSpPr>
        <p:spPr>
          <a:xfrm>
            <a:off x="395536"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dirty="0" smtClean="0"/>
              <a:t>vs </a:t>
            </a:r>
            <a:r>
              <a:rPr lang="en-US" sz="1800" dirty="0" smtClean="0">
                <a:hlinkClick r:id="rId2"/>
              </a:rPr>
              <a:t>World </a:t>
            </a:r>
            <a:r>
              <a:rPr lang="en-US" sz="1800" dirty="0">
                <a:hlinkClick r:id="rId2"/>
              </a:rPr>
              <a:t>Cup Prediction </a:t>
            </a:r>
            <a:r>
              <a:rPr lang="en-US" sz="1800" dirty="0" smtClean="0"/>
              <a:t>vs </a:t>
            </a:r>
            <a:r>
              <a:rPr lang="en-US" sz="1800" dirty="0"/>
              <a:t>Weather </a:t>
            </a:r>
            <a:r>
              <a:rPr lang="en-US" sz="1800" dirty="0" smtClean="0"/>
              <a:t>Forecast</a:t>
            </a:r>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999703124"/>
              </p:ext>
            </p:extLst>
          </p:nvPr>
        </p:nvGraphicFramePr>
        <p:xfrm>
          <a:off x="467544" y="2564904"/>
          <a:ext cx="8208912" cy="3726688"/>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kern="1200" dirty="0" smtClean="0">
                          <a:solidFill>
                            <a:schemeClr val="dk1"/>
                          </a:solidFill>
                          <a:latin typeface="+mn-lt"/>
                          <a:ea typeface="+mn-ea"/>
                          <a:cs typeface="+mn-cs"/>
                        </a:rPr>
                        <a:t>Visibility </a:t>
                      </a:r>
                      <a:endParaRPr lang="en-US" sz="1600" b="1" kern="1200" dirty="0">
                        <a:solidFill>
                          <a:schemeClr val="dk1"/>
                        </a:solidFill>
                        <a:latin typeface="+mn-lt"/>
                        <a:ea typeface="+mn-ea"/>
                        <a:cs typeface="+mn-cs"/>
                      </a:endParaRPr>
                    </a:p>
                  </a:txBody>
                  <a:tcPr/>
                </a:tc>
                <a:tc>
                  <a:txBody>
                    <a:bodyPr/>
                    <a:lstStyle/>
                    <a:p>
                      <a:pPr marL="0" algn="l" defTabSz="457200" rtl="0" eaLnBrk="1" latinLnBrk="0" hangingPunct="1"/>
                      <a:r>
                        <a:rPr lang="en-US" sz="1400" kern="1200" dirty="0" smtClean="0">
                          <a:solidFill>
                            <a:schemeClr val="dk1"/>
                          </a:solidFill>
                          <a:latin typeface="+mn-lt"/>
                          <a:ea typeface="+mn-ea"/>
                          <a:cs typeface="+mn-cs"/>
                        </a:rPr>
                        <a:t>Can measure</a:t>
                      </a:r>
                      <a:r>
                        <a:rPr lang="en-US" sz="1400" kern="1200" baseline="0" dirty="0" smtClean="0">
                          <a:solidFill>
                            <a:schemeClr val="dk1"/>
                          </a:solidFill>
                          <a:latin typeface="+mn-lt"/>
                          <a:ea typeface="+mn-ea"/>
                          <a:cs typeface="+mn-cs"/>
                        </a:rPr>
                        <a:t> the temperature, humidity etc.</a:t>
                      </a:r>
                    </a:p>
                    <a:p>
                      <a:pPr marL="0" algn="l" defTabSz="457200" rtl="0" eaLnBrk="1" latinLnBrk="0" hangingPunct="1"/>
                      <a:endParaRPr lang="en-US" sz="1400" kern="1200" dirty="0">
                        <a:solidFill>
                          <a:schemeClr val="dk1"/>
                        </a:solidFill>
                        <a:latin typeface="+mn-lt"/>
                        <a:ea typeface="+mn-ea"/>
                        <a:cs typeface="+mn-cs"/>
                      </a:endParaRPr>
                    </a:p>
                  </a:txBody>
                  <a:tcPr/>
                </a:tc>
                <a:tc>
                  <a:txBody>
                    <a:bodyPr/>
                    <a:lstStyle/>
                    <a:p>
                      <a:r>
                        <a:rPr lang="en-US" sz="1400" kern="1200" baseline="0" dirty="0" smtClean="0">
                          <a:solidFill>
                            <a:schemeClr val="dk1"/>
                          </a:solidFill>
                          <a:latin typeface="+mn-lt"/>
                          <a:ea typeface="+mn-ea"/>
                          <a:cs typeface="+mn-cs"/>
                        </a:rPr>
                        <a:t>Cannot measure investors decisions</a:t>
                      </a:r>
                      <a:endParaRPr lang="en-US" sz="1400" kern="1200" baseline="0" dirty="0">
                        <a:solidFill>
                          <a:schemeClr val="dk1"/>
                        </a:solidFill>
                        <a:latin typeface="+mn-lt"/>
                        <a:ea typeface="+mn-ea"/>
                        <a:cs typeface="+mn-cs"/>
                      </a:endParaRPr>
                    </a:p>
                  </a:txBody>
                  <a:tcPr/>
                </a:tc>
              </a:tr>
              <a:tr h="597484">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0240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06552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Feature Engineering</a:t>
            </a:r>
            <a:endParaRPr lang="en-US" dirty="0"/>
          </a:p>
        </p:txBody>
      </p:sp>
      <p:grpSp>
        <p:nvGrpSpPr>
          <p:cNvPr id="4" name="Group 3"/>
          <p:cNvGrpSpPr/>
          <p:nvPr/>
        </p:nvGrpSpPr>
        <p:grpSpPr>
          <a:xfrm>
            <a:off x="395536" y="1700808"/>
            <a:ext cx="8280920" cy="4680520"/>
            <a:chOff x="395536" y="1700808"/>
            <a:chExt cx="8280920" cy="4680520"/>
          </a:xfrm>
        </p:grpSpPr>
        <p:sp>
          <p:nvSpPr>
            <p:cNvPr id="7" name="Content Placeholder 1"/>
            <p:cNvSpPr txBox="1">
              <a:spLocks/>
            </p:cNvSpPr>
            <p:nvPr/>
          </p:nvSpPr>
          <p:spPr>
            <a:xfrm>
              <a:off x="395536" y="1700808"/>
              <a:ext cx="8280920"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Data and Features</a:t>
              </a:r>
              <a:r>
                <a:rPr lang="en-US" sz="1800" dirty="0" smtClean="0"/>
                <a:t>: spend </a:t>
              </a:r>
              <a:r>
                <a:rPr lang="en-US" sz="1800" b="1" dirty="0">
                  <a:solidFill>
                    <a:srgbClr val="0070C0"/>
                  </a:solidFill>
                </a:rPr>
                <a:t>80% of (active) time to prepare the data </a:t>
              </a:r>
              <a:r>
                <a:rPr lang="en-US" sz="1800" dirty="0" smtClean="0"/>
                <a:t>and </a:t>
              </a:r>
              <a:r>
                <a:rPr lang="en-US" sz="1800" dirty="0"/>
                <a:t>which is </a:t>
              </a:r>
              <a:r>
                <a:rPr lang="en-US" sz="1800" b="1" dirty="0">
                  <a:solidFill>
                    <a:srgbClr val="0070C0"/>
                  </a:solidFill>
                </a:rPr>
                <a:t>not too much fun</a:t>
              </a:r>
              <a:r>
                <a:rPr lang="en-US" sz="1800" dirty="0"/>
                <a:t> (training models also needs time and but just let the computer run while going for lunch)</a:t>
              </a:r>
            </a:p>
            <a:p>
              <a:pPr marL="285750" indent="-285750">
                <a:buFont typeface="Arial" panose="020B0604020202020204" pitchFamily="34" charset="0"/>
                <a:buChar char="•"/>
              </a:pPr>
              <a:r>
                <a:rPr lang="en-US" sz="1800" b="1" dirty="0" smtClean="0"/>
                <a:t>Weak Signals (features):</a:t>
              </a:r>
              <a:r>
                <a:rPr lang="en-US" sz="1800" dirty="0" smtClean="0"/>
                <a:t>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pSp>
          <p:nvGrpSpPr>
            <p:cNvPr id="2" name="Group 1"/>
            <p:cNvGrpSpPr/>
            <p:nvPr/>
          </p:nvGrpSpPr>
          <p:grpSpPr>
            <a:xfrm>
              <a:off x="522610" y="3272779"/>
              <a:ext cx="3143208" cy="3108549"/>
              <a:chOff x="522610" y="3272779"/>
              <a:chExt cx="3143208" cy="310854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72779"/>
                <a:ext cx="3054258" cy="170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0" y="4628688"/>
                <a:ext cx="3143208" cy="17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3483788"/>
            <a:ext cx="3942512" cy="2681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203876" y="5538718"/>
            <a:ext cx="1905971" cy="338554"/>
          </a:xfrm>
          <a:prstGeom prst="rect">
            <a:avLst/>
          </a:prstGeom>
          <a:noFill/>
        </p:spPr>
        <p:txBody>
          <a:bodyPr wrap="none" rtlCol="0">
            <a:spAutoFit/>
          </a:bodyPr>
          <a:lstStyle/>
          <a:p>
            <a:r>
              <a:rPr lang="en-US" sz="1600" dirty="0" smtClean="0">
                <a:solidFill>
                  <a:schemeClr val="bg1"/>
                </a:solidFill>
              </a:rPr>
              <a:t>Take your life 3000</a:t>
            </a:r>
            <a:endParaRPr lang="en-US" sz="1600" dirty="0">
              <a:solidFill>
                <a:schemeClr val="bg1"/>
              </a:solidFill>
            </a:endParaRPr>
          </a:p>
        </p:txBody>
      </p:sp>
    </p:spTree>
    <p:extLst>
      <p:ext uri="{BB962C8B-B14F-4D97-AF65-F5344CB8AC3E}">
        <p14:creationId xmlns:p14="http://schemas.microsoft.com/office/powerpoint/2010/main" val="14226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Challenges </a:t>
            </a:r>
            <a:r>
              <a:rPr lang="en-US" dirty="0"/>
              <a:t>– Correlation vs Causality</a:t>
            </a:r>
          </a:p>
        </p:txBody>
      </p:sp>
      <p:sp>
        <p:nvSpPr>
          <p:cNvPr id="7" name="Content Placeholder 1"/>
          <p:cNvSpPr txBox="1">
            <a:spLocks/>
          </p:cNvSpPr>
          <p:nvPr/>
        </p:nvSpPr>
        <p:spPr>
          <a:xfrm>
            <a:off x="395536" y="1700808"/>
            <a:ext cx="8424936"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marL="0" indent="0"/>
            <a:endParaRPr lang="en-US" sz="1600" dirty="0"/>
          </a:p>
          <a:p>
            <a:pPr marL="0" indent="0"/>
            <a:r>
              <a:rPr lang="en-US" sz="1600" b="1" dirty="0" smtClean="0"/>
              <a:t>Example</a:t>
            </a:r>
            <a:r>
              <a:rPr lang="en-US" sz="1600" dirty="0" smtClean="0"/>
              <a:t>: HSBC and Bank of China is </a:t>
            </a:r>
            <a:r>
              <a:rPr lang="en-US" sz="1600" b="1" dirty="0" smtClean="0">
                <a:solidFill>
                  <a:srgbClr val="0070C0"/>
                </a:solidFill>
              </a:rPr>
              <a:t>correlated</a:t>
            </a:r>
            <a:r>
              <a:rPr lang="en-US" sz="1600" dirty="0" smtClean="0">
                <a:solidFill>
                  <a:srgbClr val="0070C0"/>
                </a:solidFill>
              </a:rPr>
              <a:t> </a:t>
            </a:r>
            <a:r>
              <a:rPr lang="en-US" sz="1600" dirty="0" smtClean="0"/>
              <a:t>(banking sector) </a:t>
            </a:r>
          </a:p>
          <a:p>
            <a:pPr marL="285750" indent="-285750">
              <a:buFont typeface="Arial" panose="020B0604020202020204" pitchFamily="34" charset="0"/>
              <a:buChar char="•"/>
            </a:pPr>
            <a:r>
              <a:rPr lang="en-US" sz="1600" dirty="0" smtClean="0"/>
              <a:t>Scenario 1: Interest Rate rise </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endParaRPr lang="en-US" sz="1600" dirty="0" smtClean="0"/>
          </a:p>
          <a:p>
            <a:pPr>
              <a:buFont typeface="Arial" panose="020B0604020202020204" pitchFamily="34" charset="0"/>
              <a:buChar char="•"/>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3"/>
          <a:stretch/>
        </p:blipFill>
        <p:spPr bwMode="auto">
          <a:xfrm>
            <a:off x="4652181" y="3843858"/>
            <a:ext cx="4035582" cy="239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8187" y="4249871"/>
            <a:ext cx="3663813" cy="2062103"/>
          </a:xfrm>
          <a:prstGeom prst="rect">
            <a:avLst/>
          </a:prstGeom>
          <a:noFill/>
        </p:spPr>
        <p:txBody>
          <a:bodyPr wrap="square" rtlCol="0">
            <a:spAutoFit/>
          </a:bodyPr>
          <a:lstStyle/>
          <a:p>
            <a:r>
              <a:rPr lang="en-US" sz="1400" b="1" dirty="0"/>
              <a:t>Stephen </a:t>
            </a:r>
            <a:r>
              <a:rPr lang="en-US" sz="1400" b="1" dirty="0" err="1" smtClean="0"/>
              <a:t>Cucchiaro</a:t>
            </a:r>
            <a:r>
              <a:rPr lang="en-US" sz="1400" b="1" dirty="0" smtClean="0"/>
              <a:t>: </a:t>
            </a:r>
            <a:r>
              <a:rPr lang="en-US" sz="1400" i="1" dirty="0"/>
              <a:t>“No scientist or engineer would ever use correlation analysis for analyzing a nonlinear complex system of interrelated variables,” he says, “because those </a:t>
            </a:r>
            <a:r>
              <a:rPr lang="en-US" sz="1400" b="1" i="1" dirty="0">
                <a:solidFill>
                  <a:srgbClr val="0070C0"/>
                </a:solidFill>
              </a:rPr>
              <a:t>correlations are often nothing more than statistical coincidences</a:t>
            </a:r>
            <a:r>
              <a:rPr lang="en-US" sz="1400" i="1" dirty="0"/>
              <a:t>, not true cause-and-effect relationships.”</a:t>
            </a:r>
          </a:p>
          <a:p>
            <a:endParaRPr lang="en-US" sz="1600" dirty="0"/>
          </a:p>
        </p:txBody>
      </p:sp>
      <p:sp>
        <p:nvSpPr>
          <p:cNvPr id="8" name="TextBox 7"/>
          <p:cNvSpPr txBox="1"/>
          <p:nvPr/>
        </p:nvSpPr>
        <p:spPr>
          <a:xfrm>
            <a:off x="5592135" y="5569495"/>
            <a:ext cx="2076209" cy="307777"/>
          </a:xfrm>
          <a:prstGeom prst="rect">
            <a:avLst/>
          </a:prstGeom>
          <a:noFill/>
        </p:spPr>
        <p:txBody>
          <a:bodyPr wrap="none" rtlCol="0">
            <a:spAutoFit/>
          </a:bodyPr>
          <a:lstStyle/>
          <a:p>
            <a:r>
              <a:rPr lang="en-US" sz="1400" dirty="0" smtClean="0">
                <a:solidFill>
                  <a:schemeClr val="bg1"/>
                </a:solidFill>
              </a:rPr>
              <a:t>Hi, what a coincidence?</a:t>
            </a:r>
            <a:endParaRPr lang="en-US" sz="1400" dirty="0">
              <a:solidFill>
                <a:schemeClr val="bg1"/>
              </a:solidFill>
            </a:endParaRPr>
          </a:p>
        </p:txBody>
      </p:sp>
    </p:spTree>
    <p:extLst>
      <p:ext uri="{BB962C8B-B14F-4D97-AF65-F5344CB8AC3E}">
        <p14:creationId xmlns:p14="http://schemas.microsoft.com/office/powerpoint/2010/main" val="171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Overfitting</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021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a:t>
            </a:r>
            <a:r>
              <a:rPr lang="en-US" dirty="0" smtClean="0"/>
              <a:t>Regime Switching</a:t>
            </a:r>
            <a:endParaRPr lang="en-US" dirty="0"/>
          </a:p>
        </p:txBody>
      </p:sp>
      <p:sp>
        <p:nvSpPr>
          <p:cNvPr id="7" name="Content Placeholder 1"/>
          <p:cNvSpPr txBox="1">
            <a:spLocks/>
          </p:cNvSpPr>
          <p:nvPr/>
        </p:nvSpPr>
        <p:spPr>
          <a:xfrm>
            <a:off x="395536" y="1700808"/>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a:t>
            </a:r>
            <a:r>
              <a:rPr lang="en-US" sz="1800" dirty="0" smtClean="0"/>
              <a:t>stock price a </a:t>
            </a:r>
            <a:r>
              <a:rPr lang="en-US" sz="1800" b="1" dirty="0">
                <a:solidFill>
                  <a:srgbClr val="0070C0"/>
                </a:solidFill>
              </a:rPr>
              <a:t>random walk </a:t>
            </a:r>
            <a:r>
              <a:rPr lang="en-US" sz="1800" dirty="0"/>
              <a:t>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a:t>
            </a:r>
            <a:endParaRPr lang="en-US" sz="1800" b="1" dirty="0">
              <a:solidFill>
                <a:srgbClr val="0070C0"/>
              </a:solidFill>
            </a:endParaRPr>
          </a:p>
          <a:p>
            <a:pPr>
              <a:buFont typeface="Arial" panose="020B0604020202020204" pitchFamily="34" charset="0"/>
              <a:buChar char="•"/>
            </a:pP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327" y="1844824"/>
            <a:ext cx="3767137"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004048" y="4777407"/>
            <a:ext cx="3799438" cy="307777"/>
          </a:xfrm>
          <a:prstGeom prst="rect">
            <a:avLst/>
          </a:prstGeom>
          <a:noFill/>
        </p:spPr>
        <p:txBody>
          <a:bodyPr wrap="none" rtlCol="0">
            <a:spAutoFit/>
          </a:bodyPr>
          <a:lstStyle/>
          <a:p>
            <a:r>
              <a:rPr lang="en-US" sz="1400" dirty="0" smtClean="0">
                <a:solidFill>
                  <a:schemeClr val="bg1"/>
                </a:solidFill>
              </a:rPr>
              <a:t>If I’m so predictable, I’m not “God of Cookery”</a:t>
            </a:r>
            <a:endParaRPr lang="en-US" sz="1400" dirty="0">
              <a:solidFill>
                <a:schemeClr val="bg1"/>
              </a:solidFill>
            </a:endParaRPr>
          </a:p>
        </p:txBody>
      </p:sp>
    </p:spTree>
    <p:extLst>
      <p:ext uri="{BB962C8B-B14F-4D97-AF65-F5344CB8AC3E}">
        <p14:creationId xmlns:p14="http://schemas.microsoft.com/office/powerpoint/2010/main" val="27982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Complexities</a:t>
            </a:r>
            <a:endParaRPr lang="en-US" dirty="0"/>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7485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Domain Knowledge</a:t>
            </a:r>
            <a:endParaRPr lang="en-US" dirty="0"/>
          </a:p>
        </p:txBody>
      </p:sp>
      <p:sp>
        <p:nvSpPr>
          <p:cNvPr id="7" name="Content Placeholder 1"/>
          <p:cNvSpPr txBox="1">
            <a:spLocks/>
          </p:cNvSpPr>
          <p:nvPr/>
        </p:nvSpPr>
        <p:spPr>
          <a:xfrm>
            <a:off x="395536" y="1700808"/>
            <a:ext cx="39604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Expertise: </a:t>
            </a:r>
            <a:r>
              <a:rPr lang="en-US" sz="1800" dirty="0" smtClean="0"/>
              <a:t>3 tech guys startup which </a:t>
            </a:r>
            <a:r>
              <a:rPr lang="en-US" sz="1800" b="1" dirty="0" smtClean="0">
                <a:solidFill>
                  <a:srgbClr val="0070C0"/>
                </a:solidFill>
              </a:rPr>
              <a:t>lack trading experience</a:t>
            </a:r>
            <a:r>
              <a:rPr lang="en-US" sz="1800" dirty="0" smtClean="0"/>
              <a:t> and in-depth </a:t>
            </a:r>
            <a:r>
              <a:rPr lang="en-US" sz="1800" b="1" dirty="0" smtClean="0">
                <a:solidFill>
                  <a:srgbClr val="0070C0"/>
                </a:solidFill>
              </a:rPr>
              <a:t>market insights</a:t>
            </a:r>
          </a:p>
          <a:p>
            <a:pPr marL="285750" indent="-285750">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192" r="17267"/>
          <a:stretch/>
        </p:blipFill>
        <p:spPr>
          <a:xfrm>
            <a:off x="4427984" y="1772816"/>
            <a:ext cx="4068730" cy="3659516"/>
          </a:xfrm>
          <a:prstGeom prst="rect">
            <a:avLst/>
          </a:prstGeom>
        </p:spPr>
      </p:pic>
      <p:sp>
        <p:nvSpPr>
          <p:cNvPr id="8" name="TextBox 7"/>
          <p:cNvSpPr txBox="1"/>
          <p:nvPr/>
        </p:nvSpPr>
        <p:spPr>
          <a:xfrm>
            <a:off x="4644008" y="5432332"/>
            <a:ext cx="3816424" cy="523220"/>
          </a:xfrm>
          <a:prstGeom prst="rect">
            <a:avLst/>
          </a:prstGeom>
          <a:noFill/>
        </p:spPr>
        <p:txBody>
          <a:bodyPr wrap="square" rtlCol="0">
            <a:spAutoFit/>
          </a:bodyPr>
          <a:lstStyle/>
          <a:p>
            <a:r>
              <a:rPr lang="en-US" sz="1400" dirty="0" smtClean="0"/>
              <a:t>In </a:t>
            </a:r>
            <a:r>
              <a:rPr lang="en-US" sz="1400" dirty="0" smtClean="0"/>
              <a:t>one second, my portfolio values can go up/down in tens of thousands </a:t>
            </a:r>
            <a:r>
              <a:rPr lang="en-US" sz="1400" dirty="0" smtClean="0"/>
              <a:t>dollars</a:t>
            </a:r>
            <a:endParaRPr lang="en-US" sz="1400" dirty="0"/>
          </a:p>
        </p:txBody>
      </p:sp>
    </p:spTree>
    <p:extLst>
      <p:ext uri="{BB962C8B-B14F-4D97-AF65-F5344CB8AC3E}">
        <p14:creationId xmlns:p14="http://schemas.microsoft.com/office/powerpoint/2010/main" val="14939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1536074" y="2916180"/>
            <a:ext cx="6512810" cy="3465148"/>
            <a:chOff x="1536074" y="2916180"/>
            <a:chExt cx="6512810" cy="3465148"/>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a:t>
            </a:r>
            <a:r>
              <a:rPr lang="en-US" sz="1800" b="1" dirty="0" smtClean="0">
                <a:solidFill>
                  <a:srgbClr val="0070C0"/>
                </a:solidFill>
              </a:rPr>
              <a:t>kept secretly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Challenges - Secrecy  </a:t>
            </a:r>
            <a:endParaRPr lang="en-US" kern="0" dirty="0"/>
          </a:p>
        </p:txBody>
      </p:sp>
    </p:spTree>
    <p:extLst>
      <p:ext uri="{BB962C8B-B14F-4D97-AF65-F5344CB8AC3E}">
        <p14:creationId xmlns:p14="http://schemas.microsoft.com/office/powerpoint/2010/main" val="187973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a:t>
            </a:r>
            <a:r>
              <a:rPr lang="en-US" dirty="0"/>
              <a:t>- Psychological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Mental Pressure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When trading full-time, </a:t>
            </a:r>
            <a:r>
              <a:rPr lang="en-US" sz="1800" dirty="0" smtClean="0">
                <a:latin typeface="Arial" charset="0"/>
                <a:ea typeface="ＭＳ Ｐゴシック" charset="0"/>
                <a:cs typeface="ＭＳ Ｐゴシック" charset="0"/>
              </a:rPr>
              <a:t>we </a:t>
            </a:r>
            <a:r>
              <a:rPr lang="en-US" sz="1800" b="1" dirty="0" smtClean="0">
                <a:solidFill>
                  <a:srgbClr val="0070C0"/>
                </a:solidFill>
                <a:latin typeface="Arial" charset="0"/>
                <a:ea typeface="ＭＳ Ｐゴシック" charset="0"/>
                <a:cs typeface="ＭＳ Ｐゴシック" charset="0"/>
              </a:rPr>
              <a:t>rush</a:t>
            </a:r>
            <a:r>
              <a:rPr lang="en-US" sz="1800" dirty="0" smtClean="0">
                <a:solidFill>
                  <a:srgbClr val="0070C0"/>
                </a:solidFill>
                <a:latin typeface="Arial" charset="0"/>
                <a:ea typeface="ＭＳ Ｐゴシック" charset="0"/>
                <a:cs typeface="ＭＳ Ｐゴシック" charset="0"/>
              </a:rPr>
              <a:t> </a:t>
            </a:r>
            <a:r>
              <a:rPr lang="en-US" sz="1800" dirty="0">
                <a:latin typeface="Arial" charset="0"/>
                <a:ea typeface="ＭＳ Ｐゴシック" charset="0"/>
                <a:cs typeface="ＭＳ Ｐゴシック" charset="0"/>
              </a:rPr>
              <a:t>to have actions </a:t>
            </a:r>
            <a:r>
              <a:rPr lang="en-US" sz="1800" dirty="0" smtClean="0">
                <a:latin typeface="Arial" charset="0"/>
                <a:ea typeface="ＭＳ Ｐゴシック" charset="0"/>
                <a:cs typeface="ＭＳ Ｐゴシック" charset="0"/>
              </a:rPr>
              <a:t>in the market and </a:t>
            </a:r>
            <a:r>
              <a:rPr lang="en-US" sz="1800" dirty="0">
                <a:latin typeface="Arial" charset="0"/>
                <a:ea typeface="ＭＳ Ｐゴシック" charset="0"/>
                <a:cs typeface="ＭＳ Ｐゴシック" charset="0"/>
              </a:rPr>
              <a:t>deploy </a:t>
            </a:r>
            <a:r>
              <a:rPr lang="en-US" sz="1800" dirty="0" smtClean="0">
                <a:latin typeface="Arial" charset="0"/>
                <a:ea typeface="ＭＳ Ｐゴシック" charset="0"/>
                <a:cs typeface="ＭＳ Ｐゴシック" charset="0"/>
              </a:rPr>
              <a:t>strategies that are </a:t>
            </a:r>
            <a:r>
              <a:rPr lang="en-US" sz="1800" b="1" dirty="0" smtClean="0">
                <a:solidFill>
                  <a:srgbClr val="0070C0"/>
                </a:solidFill>
                <a:latin typeface="Arial" charset="0"/>
                <a:ea typeface="ＭＳ Ｐゴシック" charset="0"/>
                <a:cs typeface="ＭＳ Ｐゴシック" charset="0"/>
              </a:rPr>
              <a:t>not fully back-tested</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a:latin typeface="Arial" charset="0"/>
                <a:ea typeface="ＭＳ Ｐゴシック" charset="0"/>
                <a:cs typeface="ＭＳ Ｐゴシック" charset="0"/>
              </a:rPr>
              <a:t>Why doing full-time trading? Why don’t I just invest in Bitcoin, </a:t>
            </a:r>
            <a:r>
              <a:rPr lang="en-US" sz="1800" dirty="0" err="1" smtClean="0">
                <a:latin typeface="Arial" charset="0"/>
                <a:ea typeface="ＭＳ Ｐゴシック" charset="0"/>
                <a:cs typeface="ＭＳ Ｐゴシック" charset="0"/>
              </a:rPr>
              <a:t>Tencent</a:t>
            </a:r>
            <a:r>
              <a:rPr lang="en-US" sz="1800" dirty="0" smtClean="0">
                <a:latin typeface="Arial" charset="0"/>
                <a:ea typeface="ＭＳ Ｐゴシック" charset="0"/>
                <a:cs typeface="ＭＳ Ｐゴシック" charset="0"/>
              </a:rPr>
              <a:t> and </a:t>
            </a:r>
            <a:r>
              <a:rPr lang="en-US" sz="1800" dirty="0">
                <a:latin typeface="Arial" charset="0"/>
                <a:ea typeface="ＭＳ Ｐゴシック" charset="0"/>
                <a:cs typeface="ＭＳ Ｐゴシック" charset="0"/>
              </a:rPr>
              <a:t>NVIDIA </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4975788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False Belief</a:t>
            </a:r>
            <a:endParaRPr lang="en-US" dirty="0"/>
          </a:p>
        </p:txBody>
      </p:sp>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614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272" y="2206724"/>
            <a:ext cx="53340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5478323"/>
            <a:ext cx="4464496" cy="830997"/>
          </a:xfrm>
          <a:prstGeom prst="rect">
            <a:avLst/>
          </a:prstGeom>
          <a:noFill/>
        </p:spPr>
        <p:txBody>
          <a:bodyPr wrap="square" rtlCol="0">
            <a:spAutoFit/>
          </a:bodyPr>
          <a:lstStyle/>
          <a:p>
            <a:r>
              <a:rPr lang="en-US" sz="1600" dirty="0"/>
              <a:t>Machine learning </a:t>
            </a:r>
            <a:r>
              <a:rPr lang="zh-TW" altLang="en-US" sz="1600" dirty="0"/>
              <a:t>醒</a:t>
            </a:r>
            <a:r>
              <a:rPr lang="en-US" altLang="zh-TW" sz="1600" dirty="0"/>
              <a:t>, </a:t>
            </a:r>
            <a:r>
              <a:rPr lang="en-US" sz="1600" dirty="0"/>
              <a:t>Machine learning </a:t>
            </a:r>
            <a:r>
              <a:rPr lang="zh-TW" altLang="en-US" sz="1600" dirty="0"/>
              <a:t>好</a:t>
            </a:r>
            <a:r>
              <a:rPr lang="zh-TW" altLang="en-US" sz="1600" dirty="0" smtClean="0"/>
              <a:t>勁</a:t>
            </a:r>
            <a:r>
              <a:rPr lang="en-US" altLang="zh-TW" sz="1600" dirty="0" smtClean="0"/>
              <a:t/>
            </a:r>
            <a:br>
              <a:rPr lang="en-US" altLang="zh-TW" sz="1600" dirty="0" smtClean="0"/>
            </a:br>
            <a:r>
              <a:rPr lang="zh-TW" altLang="en-US" sz="1600" dirty="0" smtClean="0"/>
              <a:t>佢</a:t>
            </a:r>
            <a:r>
              <a:rPr lang="zh-TW" altLang="en-US" sz="1600" dirty="0"/>
              <a:t>用</a:t>
            </a:r>
            <a:r>
              <a:rPr lang="en-US" sz="1600" dirty="0"/>
              <a:t>deep learning, deep </a:t>
            </a:r>
            <a:r>
              <a:rPr lang="en-US" sz="1600" dirty="0" smtClean="0"/>
              <a:t>learning</a:t>
            </a:r>
            <a:br>
              <a:rPr lang="en-US" sz="1600" dirty="0" smtClean="0"/>
            </a:br>
            <a:r>
              <a:rPr lang="zh-TW" altLang="en-US" sz="1600" dirty="0" smtClean="0"/>
              <a:t>我</a:t>
            </a:r>
            <a:r>
              <a:rPr lang="zh-TW" altLang="en-US" sz="1600" dirty="0"/>
              <a:t>用 </a:t>
            </a:r>
            <a:r>
              <a:rPr lang="en-US" sz="1600" dirty="0"/>
              <a:t>Alpha </a:t>
            </a:r>
            <a:r>
              <a:rPr lang="en-US" sz="1600" dirty="0" smtClean="0"/>
              <a:t>Go, go </a:t>
            </a:r>
            <a:r>
              <a:rPr lang="en-US" sz="1600" dirty="0" err="1"/>
              <a:t>go</a:t>
            </a:r>
            <a:r>
              <a:rPr lang="en-US" sz="1600" dirty="0"/>
              <a:t> </a:t>
            </a:r>
            <a:r>
              <a:rPr lang="en-US" sz="1600" dirty="0" err="1" smtClean="0"/>
              <a:t>go</a:t>
            </a:r>
            <a:r>
              <a:rPr lang="en-US" sz="1600" dirty="0" smtClean="0"/>
              <a:t>…</a:t>
            </a:r>
            <a:endParaRPr lang="en-US" sz="1600" dirty="0"/>
          </a:p>
        </p:txBody>
      </p:sp>
    </p:spTree>
    <p:extLst>
      <p:ext uri="{BB962C8B-B14F-4D97-AF65-F5344CB8AC3E}">
        <p14:creationId xmlns:p14="http://schemas.microsoft.com/office/powerpoint/2010/main" val="126876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 -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393087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smtClean="0"/>
              <a:t>AlphaGo</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32872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3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a:t>
            </a:r>
            <a:r>
              <a:rPr lang="en-US" sz="1400" b="1" i="1" u="sng" dirty="0">
                <a:solidFill>
                  <a:srgbClr val="0070C0"/>
                </a:solidFill>
              </a:rPr>
              <a:t>publicly </a:t>
            </a:r>
            <a:r>
              <a:rPr lang="en-US" sz="1400" b="1" i="1" u="sng"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i="1" u="sng" dirty="0">
                <a:solidFill>
                  <a:srgbClr val="0070C0"/>
                </a:solidFill>
              </a:rPr>
              <a:t>looking in the rear-view mirror is a bad way to </a:t>
            </a:r>
            <a:r>
              <a:rPr lang="en-US" sz="1400" b="1" i="1" u="sng"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8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3624361"/>
            <a:ext cx="4389218" cy="2468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395536" y="1700808"/>
            <a:ext cx="7704856" cy="1788006"/>
            <a:chOff x="395536" y="1700808"/>
            <a:chExt cx="7704856" cy="1788006"/>
          </a:xfrm>
        </p:grpSpPr>
        <p:sp>
          <p:nvSpPr>
            <p:cNvPr id="2" name="TextBox 1"/>
            <p:cNvSpPr txBox="1"/>
            <p:nvPr/>
          </p:nvSpPr>
          <p:spPr>
            <a:xfrm>
              <a:off x="2235623" y="2780928"/>
              <a:ext cx="4424609" cy="707886"/>
            </a:xfrm>
            <a:prstGeom prst="rect">
              <a:avLst/>
            </a:prstGeom>
            <a:noFill/>
          </p:spPr>
          <p:txBody>
            <a:bodyPr wrap="none" rtlCol="0">
              <a:spAutoFit/>
            </a:bodyPr>
            <a:lstStyle/>
            <a:p>
              <a:r>
                <a:rPr lang="en-US" altLang="zh-TW" sz="2000" dirty="0" smtClean="0"/>
                <a:t>AI, </a:t>
              </a:r>
              <a:r>
                <a:rPr lang="zh-TW" altLang="en-US" sz="2000" dirty="0" smtClean="0"/>
                <a:t>我</a:t>
              </a:r>
              <a:r>
                <a:rPr lang="zh-TW" altLang="en-US" sz="2000" dirty="0"/>
                <a:t>不想努力</a:t>
              </a:r>
              <a:r>
                <a:rPr lang="zh-TW" altLang="en-US" sz="2000" dirty="0" smtClean="0"/>
                <a:t>了</a:t>
              </a:r>
              <a:endParaRPr lang="en-US" altLang="zh-TW" sz="2000" dirty="0" smtClean="0"/>
            </a:p>
            <a:p>
              <a:r>
                <a:rPr lang="en-US" sz="2000" dirty="0" smtClean="0"/>
                <a:t>AI, I don’t want to work hard anymore</a:t>
              </a:r>
              <a:endParaRPr lang="en-US" sz="2000" dirty="0"/>
            </a:p>
          </p:txBody>
        </p:sp>
        <p:sp>
          <p:nvSpPr>
            <p:cNvPr id="8" name="Content Placeholder 1"/>
            <p:cNvSpPr txBox="1">
              <a:spLocks/>
            </p:cNvSpPr>
            <p:nvPr/>
          </p:nvSpPr>
          <p:spPr>
            <a:xfrm>
              <a:off x="395536" y="1700808"/>
              <a:ext cx="770485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Trading requires </a:t>
              </a:r>
              <a:r>
                <a:rPr lang="en-US" sz="1800" dirty="0" smtClean="0"/>
                <a:t>right </a:t>
              </a:r>
              <a:r>
                <a:rPr lang="en-US" sz="1800" dirty="0"/>
                <a:t>features </a:t>
              </a:r>
              <a:r>
                <a:rPr lang="en-US" sz="1800" dirty="0" smtClean="0"/>
                <a:t>(</a:t>
              </a:r>
              <a:r>
                <a:rPr lang="en-US" sz="1800" b="1" dirty="0">
                  <a:solidFill>
                    <a:srgbClr val="0070C0"/>
                  </a:solidFill>
                </a:rPr>
                <a:t>domain </a:t>
              </a:r>
              <a:r>
                <a:rPr lang="en-US" sz="1800" b="1" dirty="0" smtClean="0">
                  <a:solidFill>
                    <a:srgbClr val="0070C0"/>
                  </a:solidFill>
                </a:rPr>
                <a:t>knowledge </a:t>
              </a:r>
              <a:r>
                <a:rPr lang="en-US" sz="1800" b="1" dirty="0">
                  <a:solidFill>
                    <a:srgbClr val="0070C0"/>
                  </a:solidFill>
                </a:rPr>
                <a:t>and insights</a:t>
              </a:r>
              <a:r>
                <a:rPr lang="en-US" sz="1800" dirty="0" smtClean="0"/>
                <a:t>)</a:t>
              </a:r>
            </a:p>
            <a:p>
              <a:pPr>
                <a:buFont typeface="Arial" panose="020B0604020202020204" pitchFamily="34" charset="0"/>
                <a:buChar char="•"/>
              </a:pPr>
              <a:r>
                <a:rPr lang="en-US" sz="1800" dirty="0" smtClean="0"/>
                <a:t>Pure </a:t>
              </a:r>
              <a:r>
                <a:rPr lang="en-US" sz="1800" dirty="0" smtClean="0"/>
                <a:t>AI and data-driven </a:t>
              </a:r>
              <a:r>
                <a:rPr lang="en-US" sz="1800" dirty="0" err="1" smtClean="0"/>
                <a:t>Algos</a:t>
              </a:r>
              <a:r>
                <a:rPr lang="en-US" sz="1800" dirty="0" smtClean="0"/>
                <a:t> trading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grpSp>
    </p:spTree>
    <p:extLst>
      <p:ext uri="{BB962C8B-B14F-4D97-AF65-F5344CB8AC3E}">
        <p14:creationId xmlns:p14="http://schemas.microsoft.com/office/powerpoint/2010/main" val="13530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8" name="Content Placeholder 1"/>
          <p:cNvSpPr txBox="1">
            <a:spLocks/>
          </p:cNvSpPr>
          <p:nvPr/>
        </p:nvSpPr>
        <p:spPr>
          <a:xfrm>
            <a:off x="395536" y="1988840"/>
            <a:ext cx="3744416"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Do not believe </a:t>
            </a:r>
            <a:r>
              <a:rPr lang="en-US" sz="1800" dirty="0" smtClean="0"/>
              <a:t>ther</a:t>
            </a:r>
            <a:r>
              <a:rPr lang="en-US" sz="1800" dirty="0" smtClean="0"/>
              <a:t>e will be </a:t>
            </a:r>
            <a:r>
              <a:rPr lang="en-US" sz="1800" b="1" dirty="0" smtClean="0">
                <a:solidFill>
                  <a:srgbClr val="0070C0"/>
                </a:solidFill>
              </a:rPr>
              <a:t>one or only one killer trading strategy </a:t>
            </a:r>
            <a:r>
              <a:rPr lang="en-US" sz="1800" dirty="0" smtClean="0"/>
              <a:t>that can consistently predict stocks (or an asset) going up/down correctly and then make a lot of money</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Will need a lot of research, back-testing and fine-tuning</a:t>
            </a:r>
            <a:endParaRPr lang="en-US" sz="1800" dirty="0" smtClean="0"/>
          </a:p>
          <a:p>
            <a:pPr>
              <a:buFont typeface="Arial" panose="020B0604020202020204" pitchFamily="34" charset="0"/>
              <a:buChar char="•"/>
            </a:pPr>
            <a:endParaRPr lang="en-US" sz="1800" dirty="0" smtClean="0"/>
          </a:p>
          <a:p>
            <a:endParaRPr lang="en-US" sz="1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257" y="1844824"/>
            <a:ext cx="368617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99992" y="2348880"/>
            <a:ext cx="1484702" cy="461665"/>
          </a:xfrm>
          <a:prstGeom prst="rect">
            <a:avLst/>
          </a:prstGeom>
          <a:noFill/>
        </p:spPr>
        <p:txBody>
          <a:bodyPr wrap="none" rtlCol="0">
            <a:spAutoFit/>
          </a:bodyPr>
          <a:lstStyle/>
          <a:p>
            <a:r>
              <a:rPr lang="en-US" dirty="0" smtClean="0"/>
              <a:t>Only One</a:t>
            </a:r>
            <a:endParaRPr lang="en-US" dirty="0"/>
          </a:p>
        </p:txBody>
      </p:sp>
    </p:spTree>
    <p:extLst>
      <p:ext uri="{BB962C8B-B14F-4D97-AF65-F5344CB8AC3E}">
        <p14:creationId xmlns:p14="http://schemas.microsoft.com/office/powerpoint/2010/main" val="350124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 </a:t>
            </a:r>
            <a:r>
              <a:rPr lang="en-US" sz="1800" dirty="0"/>
              <a:t>comparing to Image/Speech Recognition, Natural Language </a:t>
            </a:r>
            <a:r>
              <a:rPr lang="en-US" sz="1800" dirty="0" smtClean="0"/>
              <a:t>Processing</a:t>
            </a:r>
            <a:endParaRPr lang="en-US" sz="1800" b="1" dirty="0" smtClean="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r>
              <a:rPr lang="en-US" sz="1800" dirty="0" smtClean="0"/>
              <a:t>For example, it </a:t>
            </a:r>
            <a:r>
              <a:rPr lang="en-US" sz="1800" dirty="0"/>
              <a:t>can be </a:t>
            </a:r>
            <a:r>
              <a:rPr lang="en-US" sz="1800" dirty="0" smtClean="0"/>
              <a:t>the </a:t>
            </a:r>
            <a:r>
              <a:rPr lang="en-US" sz="1800" b="1" dirty="0" smtClean="0">
                <a:solidFill>
                  <a:srgbClr val="0070C0"/>
                </a:solidFill>
              </a:rPr>
              <a:t>entry/exit </a:t>
            </a:r>
            <a:r>
              <a:rPr lang="en-US" sz="1800" b="1" dirty="0">
                <a:solidFill>
                  <a:srgbClr val="0070C0"/>
                </a:solidFill>
              </a:rPr>
              <a:t>signals</a:t>
            </a:r>
            <a:r>
              <a:rPr lang="en-US" sz="1800" dirty="0"/>
              <a:t> for the alpha generating strategy</a:t>
            </a:r>
            <a:endParaRPr lang="en-US" sz="1800" dirty="0" smtClean="0"/>
          </a:p>
          <a:p>
            <a:pPr>
              <a:buFont typeface="Arial" panose="020B0604020202020204" pitchFamily="34" charset="0"/>
              <a:buChar char="•"/>
            </a:pPr>
            <a:endParaRPr lang="en-US" sz="1800" dirty="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6028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5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403648" y="2179418"/>
            <a:ext cx="6326616" cy="2761750"/>
            <a:chOff x="1115616" y="1963394"/>
            <a:chExt cx="6326616" cy="2761750"/>
          </a:xfrm>
        </p:grpSpPr>
        <p:grpSp>
          <p:nvGrpSpPr>
            <p:cNvPr id="10" name="Group 9"/>
            <p:cNvGrpSpPr/>
            <p:nvPr/>
          </p:nvGrpSpPr>
          <p:grpSpPr>
            <a:xfrm>
              <a:off x="1115616" y="1963394"/>
              <a:ext cx="6326616" cy="2761750"/>
              <a:chOff x="1115616" y="2862763"/>
              <a:chExt cx="6326616" cy="2761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862763"/>
                <a:ext cx="5619353" cy="276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5216843"/>
                <a:ext cx="37909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84168" y="3500473"/>
                <a:ext cx="1358064" cy="307777"/>
              </a:xfrm>
              <a:prstGeom prst="rect">
                <a:avLst/>
              </a:prstGeom>
              <a:solidFill>
                <a:schemeClr val="bg1"/>
              </a:solidFill>
              <a:ln>
                <a:solidFill>
                  <a:schemeClr val="accent1"/>
                </a:solidFill>
              </a:ln>
            </p:spPr>
            <p:txBody>
              <a:bodyPr wrap="none" rtlCol="0">
                <a:spAutoFit/>
              </a:bodyPr>
              <a:lstStyle/>
              <a:p>
                <a:r>
                  <a:rPr lang="en-US" sz="1400" dirty="0" smtClean="0"/>
                  <a:t>Deep Learning</a:t>
                </a:r>
                <a:endParaRPr lang="en-US" sz="1400" dirty="0"/>
              </a:p>
            </p:txBody>
          </p:sp>
          <p:sp>
            <p:nvSpPr>
              <p:cNvPr id="13" name="TextBox 12"/>
              <p:cNvSpPr txBox="1"/>
              <p:nvPr/>
            </p:nvSpPr>
            <p:spPr>
              <a:xfrm>
                <a:off x="5248880" y="2996950"/>
                <a:ext cx="1279196" cy="307777"/>
              </a:xfrm>
              <a:prstGeom prst="rect">
                <a:avLst/>
              </a:prstGeom>
              <a:solidFill>
                <a:schemeClr val="bg1"/>
              </a:solidFill>
              <a:ln>
                <a:solidFill>
                  <a:schemeClr val="accent1"/>
                </a:solidFill>
              </a:ln>
            </p:spPr>
            <p:txBody>
              <a:bodyPr wrap="none" rtlCol="0">
                <a:spAutoFit/>
              </a:bodyPr>
              <a:lstStyle/>
              <a:p>
                <a:r>
                  <a:rPr lang="en-US" sz="1400" dirty="0" smtClean="0"/>
                  <a:t>Decision Tree</a:t>
                </a:r>
                <a:endParaRPr lang="en-US" sz="1400" dirty="0"/>
              </a:p>
            </p:txBody>
          </p:sp>
          <p:sp>
            <p:nvSpPr>
              <p:cNvPr id="16" name="TextBox 15"/>
              <p:cNvSpPr txBox="1"/>
              <p:nvPr/>
            </p:nvSpPr>
            <p:spPr>
              <a:xfrm>
                <a:off x="4429852" y="2986540"/>
                <a:ext cx="574196" cy="307777"/>
              </a:xfrm>
              <a:prstGeom prst="rect">
                <a:avLst/>
              </a:prstGeom>
              <a:solidFill>
                <a:schemeClr val="bg1"/>
              </a:solidFill>
              <a:ln>
                <a:solidFill>
                  <a:schemeClr val="accent1"/>
                </a:solidFill>
              </a:ln>
            </p:spPr>
            <p:txBody>
              <a:bodyPr wrap="none" rtlCol="0">
                <a:spAutoFit/>
              </a:bodyPr>
              <a:lstStyle/>
              <a:p>
                <a:r>
                  <a:rPr lang="en-US" sz="1400" dirty="0" smtClean="0"/>
                  <a:t>SVM</a:t>
                </a:r>
                <a:endParaRPr lang="en-US" sz="1400" dirty="0"/>
              </a:p>
            </p:txBody>
          </p:sp>
          <p:sp>
            <p:nvSpPr>
              <p:cNvPr id="17" name="TextBox 16"/>
              <p:cNvSpPr txBox="1"/>
              <p:nvPr/>
            </p:nvSpPr>
            <p:spPr>
              <a:xfrm>
                <a:off x="1115616" y="2996950"/>
                <a:ext cx="1636987" cy="307777"/>
              </a:xfrm>
              <a:prstGeom prst="rect">
                <a:avLst/>
              </a:prstGeom>
              <a:solidFill>
                <a:schemeClr val="bg1"/>
              </a:solidFill>
              <a:ln>
                <a:solidFill>
                  <a:schemeClr val="accent1"/>
                </a:solidFill>
              </a:ln>
            </p:spPr>
            <p:txBody>
              <a:bodyPr wrap="none" rtlCol="0">
                <a:spAutoFit/>
              </a:bodyPr>
              <a:lstStyle/>
              <a:p>
                <a:r>
                  <a:rPr lang="en-US" sz="1400" dirty="0" smtClean="0"/>
                  <a:t>Linear Regression</a:t>
                </a:r>
                <a:endParaRPr lang="en-US" sz="1400" dirty="0"/>
              </a:p>
            </p:txBody>
          </p:sp>
          <p:sp>
            <p:nvSpPr>
              <p:cNvPr id="18" name="TextBox 17"/>
              <p:cNvSpPr txBox="1"/>
              <p:nvPr/>
            </p:nvSpPr>
            <p:spPr>
              <a:xfrm>
                <a:off x="3061700" y="3049215"/>
                <a:ext cx="902811" cy="307777"/>
              </a:xfrm>
              <a:prstGeom prst="rect">
                <a:avLst/>
              </a:prstGeom>
              <a:solidFill>
                <a:schemeClr val="bg1"/>
              </a:solidFill>
              <a:ln>
                <a:solidFill>
                  <a:schemeClr val="accent1"/>
                </a:solidFill>
              </a:ln>
            </p:spPr>
            <p:txBody>
              <a:bodyPr wrap="none" rtlCol="0">
                <a:spAutoFit/>
              </a:bodyPr>
              <a:lstStyle/>
              <a:p>
                <a:r>
                  <a:rPr lang="en-US" sz="1400" dirty="0" err="1" smtClean="0"/>
                  <a:t>XGBoost</a:t>
                </a:r>
                <a:endParaRPr lang="en-US" sz="1400" dirty="0"/>
              </a:p>
            </p:txBody>
          </p:sp>
        </p:grpSp>
        <p:sp>
          <p:nvSpPr>
            <p:cNvPr id="11" name="TextBox 10"/>
            <p:cNvSpPr txBox="1"/>
            <p:nvPr/>
          </p:nvSpPr>
          <p:spPr>
            <a:xfrm>
              <a:off x="3061667" y="3867540"/>
              <a:ext cx="3948517" cy="400110"/>
            </a:xfrm>
            <a:prstGeom prst="rect">
              <a:avLst/>
            </a:prstGeom>
            <a:noFill/>
          </p:spPr>
          <p:txBody>
            <a:bodyPr wrap="none" rtlCol="0">
              <a:spAutoFit/>
            </a:bodyPr>
            <a:lstStyle/>
            <a:p>
              <a:r>
                <a:rPr lang="en-US" sz="2000" dirty="0" smtClean="0">
                  <a:solidFill>
                    <a:schemeClr val="bg1"/>
                  </a:solidFill>
                </a:rPr>
                <a:t>Deep Learning: you’re all rubbish</a:t>
              </a:r>
              <a:endParaRPr lang="en-US" sz="2000" dirty="0">
                <a:solidFill>
                  <a:schemeClr val="bg1"/>
                </a:solidFill>
              </a:endParaRPr>
            </a:p>
          </p:txBody>
        </p:sp>
      </p:grpSp>
      <p:sp>
        <p:nvSpPr>
          <p:cNvPr id="19" name="TextBox 18"/>
          <p:cNvSpPr txBox="1"/>
          <p:nvPr/>
        </p:nvSpPr>
        <p:spPr>
          <a:xfrm>
            <a:off x="496133" y="5343599"/>
            <a:ext cx="7748275" cy="461665"/>
          </a:xfrm>
          <a:prstGeom prst="rect">
            <a:avLst/>
          </a:prstGeom>
          <a:noFill/>
        </p:spPr>
        <p:txBody>
          <a:bodyPr wrap="none" rtlCol="0">
            <a:spAutoFit/>
          </a:bodyPr>
          <a:lstStyle/>
          <a:p>
            <a:r>
              <a:rPr lang="en-US" dirty="0" smtClean="0"/>
              <a:t>Though Deep Learning is very power, it has </a:t>
            </a:r>
            <a:r>
              <a:rPr lang="en-US" b="1" dirty="0" smtClean="0">
                <a:solidFill>
                  <a:srgbClr val="0070C0"/>
                </a:solidFill>
              </a:rPr>
              <a:t>limitations</a:t>
            </a:r>
            <a:endParaRPr lang="en-US" b="1" dirty="0">
              <a:solidFill>
                <a:srgbClr val="0070C0"/>
              </a:solidFill>
            </a:endParaRPr>
          </a:p>
        </p:txBody>
      </p:sp>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grpSp>
        <p:nvGrpSpPr>
          <p:cNvPr id="11" name="Group 10"/>
          <p:cNvGrpSpPr/>
          <p:nvPr/>
        </p:nvGrpSpPr>
        <p:grpSpPr>
          <a:xfrm>
            <a:off x="524307" y="1749877"/>
            <a:ext cx="5099213" cy="2831251"/>
            <a:chOff x="524307" y="1749877"/>
            <a:chExt cx="5099213" cy="2831251"/>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94513" y="3646765"/>
              <a:ext cx="2929007" cy="646331"/>
            </a:xfrm>
            <a:prstGeom prst="rect">
              <a:avLst/>
            </a:prstGeom>
            <a:noFill/>
          </p:spPr>
          <p:txBody>
            <a:bodyPr wrap="none" rtlCol="0">
              <a:spAutoFit/>
            </a:bodyPr>
            <a:lstStyle/>
            <a:p>
              <a:r>
                <a:rPr lang="en-US" sz="1800" dirty="0" smtClean="0">
                  <a:solidFill>
                    <a:schemeClr val="bg1"/>
                  </a:solidFill>
                </a:rPr>
                <a:t>I’ve seen Steve Jobs,</a:t>
              </a:r>
            </a:p>
            <a:p>
              <a:r>
                <a:rPr lang="en-US" sz="1800" dirty="0" smtClean="0">
                  <a:solidFill>
                    <a:schemeClr val="bg1"/>
                  </a:solidFill>
                </a:rPr>
                <a:t>I’ve really send Steve Jobs</a:t>
              </a:r>
              <a:endParaRPr lang="en-US" sz="1800" dirty="0">
                <a:solidFill>
                  <a:schemeClr val="bg1"/>
                </a:solidFill>
              </a:endParaRPr>
            </a:p>
          </p:txBody>
        </p:sp>
      </p:grpSp>
    </p:spTree>
    <p:extLst>
      <p:ext uri="{BB962C8B-B14F-4D97-AF65-F5344CB8AC3E}">
        <p14:creationId xmlns:p14="http://schemas.microsoft.com/office/powerpoint/2010/main" val="3333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Self Driving Car</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labelling – </a:t>
            </a:r>
            <a:r>
              <a:rPr lang="en-US" dirty="0" err="1"/>
              <a:t>Telsa</a:t>
            </a:r>
            <a:r>
              <a:rPr lang="en-US" dirty="0"/>
              <a:t> Self Driving Car</a:t>
            </a:r>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13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Traditional AI Approach</a:t>
            </a:r>
            <a:endParaRPr lang="en-US" dirty="0"/>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987824" y="5749378"/>
            <a:ext cx="3199885" cy="461665"/>
          </a:xfrm>
          <a:prstGeom prst="rect">
            <a:avLst/>
          </a:prstGeom>
          <a:noFill/>
        </p:spPr>
        <p:txBody>
          <a:bodyPr wrap="square" rtlCol="0">
            <a:spAutoFit/>
          </a:bodyPr>
          <a:lstStyle/>
          <a:p>
            <a:r>
              <a:rPr lang="en-US" dirty="0" smtClean="0"/>
              <a:t>Game Search Tree</a:t>
            </a:r>
            <a:endParaRPr lang="en-US" dirty="0"/>
          </a:p>
        </p:txBody>
      </p:sp>
      <p:pic>
        <p:nvPicPr>
          <p:cNvPr id="8" name="Picture 2" descr="T:\gDrive\HKUSpace\Executive Certificate in Big Data, A.I. and Investing\boardGamesSteps.gif"/>
          <p:cNvPicPr>
            <a:picLocks noChangeAspect="1" noChangeArrowheads="1"/>
          </p:cNvPicPr>
          <p:nvPr/>
        </p:nvPicPr>
        <p:blipFill rotWithShape="1">
          <a:blip r:embed="rId3">
            <a:extLst>
              <a:ext uri="{28A0092B-C50C-407E-A947-70E740481C1C}">
                <a14:useLocalDpi xmlns:a14="http://schemas.microsoft.com/office/drawing/2010/main" val="0"/>
              </a:ext>
            </a:extLst>
          </a:blip>
          <a:srcRect r="65153"/>
          <a:stretch/>
        </p:blipFill>
        <p:spPr bwMode="auto">
          <a:xfrm>
            <a:off x="6012160" y="2098229"/>
            <a:ext cx="2510011" cy="33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78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a:t>
            </a:r>
            <a:r>
              <a:rPr lang="en-US" dirty="0" smtClean="0"/>
              <a:t>– Other Data Bias Examples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grpSp>
        <p:nvGrpSpPr>
          <p:cNvPr id="4" name="Group 3"/>
          <p:cNvGrpSpPr/>
          <p:nvPr/>
        </p:nvGrpSpPr>
        <p:grpSpPr>
          <a:xfrm>
            <a:off x="899592" y="2780928"/>
            <a:ext cx="3312368" cy="3113835"/>
            <a:chOff x="899592" y="2780928"/>
            <a:chExt cx="3312368" cy="3113835"/>
          </a:xfrm>
        </p:grpSpPr>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21165127">
              <a:off x="1567441" y="3692746"/>
              <a:ext cx="2339127" cy="461665"/>
            </a:xfrm>
            <a:prstGeom prst="rect">
              <a:avLst/>
            </a:prstGeom>
            <a:noFill/>
          </p:spPr>
          <p:txBody>
            <a:bodyPr wrap="square" rtlCol="0">
              <a:spAutoFit/>
            </a:bodyPr>
            <a:lstStyle/>
            <a:p>
              <a:r>
                <a:rPr lang="en-US" dirty="0" smtClean="0">
                  <a:solidFill>
                    <a:schemeClr val="bg1"/>
                  </a:solidFill>
                </a:rPr>
                <a:t>I said OK is OK</a:t>
              </a:r>
              <a:endParaRPr lang="en-US" dirty="0">
                <a:solidFill>
                  <a:schemeClr val="bg1"/>
                </a:solidFill>
              </a:endParaRPr>
            </a:p>
          </p:txBody>
        </p:sp>
      </p:grpSp>
    </p:spTree>
    <p:extLst>
      <p:ext uri="{BB962C8B-B14F-4D97-AF65-F5344CB8AC3E}">
        <p14:creationId xmlns:p14="http://schemas.microsoft.com/office/powerpoint/2010/main" val="937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467544" y="2492896"/>
            <a:ext cx="5328592"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636912"/>
            <a:ext cx="27976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7544" y="1916832"/>
            <a:ext cx="3489097" cy="461665"/>
          </a:xfrm>
          <a:prstGeom prst="rect">
            <a:avLst/>
          </a:prstGeom>
          <a:noFill/>
        </p:spPr>
        <p:txBody>
          <a:bodyPr wrap="none" rtlCol="0">
            <a:spAutoFit/>
          </a:bodyPr>
          <a:lstStyle/>
          <a:p>
            <a:r>
              <a:rPr lang="en-US" dirty="0" smtClean="0"/>
              <a:t>Can AI replace human ?</a:t>
            </a:r>
            <a:endParaRPr lang="en-US" dirty="0"/>
          </a:p>
        </p:txBody>
      </p:sp>
    </p:spTree>
    <p:extLst>
      <p:ext uri="{BB962C8B-B14F-4D97-AF65-F5344CB8AC3E}">
        <p14:creationId xmlns:p14="http://schemas.microsoft.com/office/powerpoint/2010/main" val="339310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pic>
        <p:nvPicPr>
          <p:cNvPr id="2" name="Picture 2" descr="洪為民生日派對｜治港者「心存僥倖」就是一種腐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284984"/>
            <a:ext cx="512056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ورق الجدران شارة جلس robot head - sholaforests.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0679">
            <a:off x="3032970" y="3330130"/>
            <a:ext cx="1546623" cy="1546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1916832"/>
            <a:ext cx="3489097" cy="461665"/>
          </a:xfrm>
          <a:prstGeom prst="rect">
            <a:avLst/>
          </a:prstGeom>
          <a:noFill/>
        </p:spPr>
        <p:txBody>
          <a:bodyPr wrap="none" rtlCol="0">
            <a:spAutoFit/>
          </a:bodyPr>
          <a:lstStyle/>
          <a:p>
            <a:r>
              <a:rPr lang="en-US" dirty="0" smtClean="0"/>
              <a:t>Can AI replace human ?</a:t>
            </a:r>
            <a:endParaRPr lang="en-US" dirty="0"/>
          </a:p>
        </p:txBody>
      </p:sp>
      <p:sp>
        <p:nvSpPr>
          <p:cNvPr id="9" name="TextBox 8"/>
          <p:cNvSpPr txBox="1"/>
          <p:nvPr/>
        </p:nvSpPr>
        <p:spPr>
          <a:xfrm>
            <a:off x="5724128" y="5149641"/>
            <a:ext cx="2880320" cy="1015663"/>
          </a:xfrm>
          <a:prstGeom prst="rect">
            <a:avLst/>
          </a:prstGeom>
          <a:noFill/>
        </p:spPr>
        <p:txBody>
          <a:bodyPr wrap="square" rtlCol="0">
            <a:spAutoFit/>
          </a:bodyPr>
          <a:lstStyle/>
          <a:p>
            <a:r>
              <a:rPr lang="en-US" sz="2000" dirty="0" smtClean="0"/>
              <a:t>Human being like to have “</a:t>
            </a:r>
            <a:r>
              <a:rPr lang="en-US" sz="2000" b="1" dirty="0" smtClean="0">
                <a:solidFill>
                  <a:srgbClr val="0070C0"/>
                </a:solidFill>
              </a:rPr>
              <a:t>close touch</a:t>
            </a:r>
            <a:r>
              <a:rPr lang="en-US" sz="2000" dirty="0" smtClean="0"/>
              <a:t>” with human being</a:t>
            </a:r>
            <a:endParaRPr lang="en-US" sz="2000" dirty="0"/>
          </a:p>
        </p:txBody>
      </p:sp>
      <p:sp>
        <p:nvSpPr>
          <p:cNvPr id="6" name="TextBox 5"/>
          <p:cNvSpPr txBox="1"/>
          <p:nvPr/>
        </p:nvSpPr>
        <p:spPr>
          <a:xfrm>
            <a:off x="501777" y="2354977"/>
            <a:ext cx="8642223" cy="954107"/>
          </a:xfrm>
          <a:prstGeom prst="rect">
            <a:avLst/>
          </a:prstGeom>
          <a:noFill/>
        </p:spPr>
        <p:txBody>
          <a:bodyPr wrap="square" rtlCol="0">
            <a:spAutoFit/>
          </a:bodyPr>
          <a:lstStyle/>
          <a:p>
            <a:pPr marL="0" lvl="1"/>
            <a:r>
              <a:rPr lang="en-US" sz="1600" i="1" dirty="0"/>
              <a:t>Biologist Emerson M. Pugh once said, “If the human brain were so simple that we could understand it, we would be so simple that we couldn’t”</a:t>
            </a:r>
          </a:p>
          <a:p>
            <a:endParaRPr lang="en-US" dirty="0"/>
          </a:p>
        </p:txBody>
      </p:sp>
    </p:spTree>
    <p:extLst>
      <p:ext uri="{BB962C8B-B14F-4D97-AF65-F5344CB8AC3E}">
        <p14:creationId xmlns:p14="http://schemas.microsoft.com/office/powerpoint/2010/main" val="22039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1028"/>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768671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179512" y="1988840"/>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r>
              <a:rPr lang="en-US" sz="1600" dirty="0" smtClean="0"/>
              <a:t>.</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102" y="2018001"/>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49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9790138"/>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24136"/>
                <a:gridCol w="3456384"/>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07273840"/>
              </p:ext>
            </p:extLst>
          </p:nvPr>
        </p:nvGraphicFramePr>
        <p:xfrm>
          <a:off x="827584" y="1628800"/>
          <a:ext cx="7272808" cy="905249"/>
        </p:xfrm>
        <a:graphic>
          <a:graphicData uri="http://schemas.openxmlformats.org/drawingml/2006/table">
            <a:tbl>
              <a:tblPr firstRow="1" bandRow="1">
                <a:tableStyleId>{5C22544A-7EE6-4342-B048-85BDC9FD1C3A}</a:tableStyleId>
              </a:tblPr>
              <a:tblGrid>
                <a:gridCol w="1224136"/>
                <a:gridCol w="1368152"/>
                <a:gridCol w="1296144"/>
                <a:gridCol w="3384376"/>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610998"/>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56806176"/>
              </p:ext>
            </p:extLst>
          </p:nvPr>
        </p:nvGraphicFramePr>
        <p:xfrm>
          <a:off x="827584" y="1628800"/>
          <a:ext cx="7848872" cy="1036320"/>
        </p:xfrm>
        <a:graphic>
          <a:graphicData uri="http://schemas.openxmlformats.org/drawingml/2006/table">
            <a:tbl>
              <a:tblPr firstRow="1" bandRow="1">
                <a:tableStyleId>{5C22544A-7EE6-4342-B048-85BDC9FD1C3A}</a:tableStyleId>
              </a:tblPr>
              <a:tblGrid>
                <a:gridCol w="1224136"/>
                <a:gridCol w="1368152"/>
                <a:gridCol w="1224136"/>
                <a:gridCol w="4032448"/>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42281042"/>
              </p:ext>
            </p:extLst>
          </p:nvPr>
        </p:nvGraphicFramePr>
        <p:xfrm>
          <a:off x="539552" y="1700808"/>
          <a:ext cx="8280920" cy="1656184"/>
        </p:xfrm>
        <a:graphic>
          <a:graphicData uri="http://schemas.openxmlformats.org/drawingml/2006/table">
            <a:tbl>
              <a:tblPr firstRow="1" bandRow="1">
                <a:tableStyleId>{5C22544A-7EE6-4342-B048-85BDC9FD1C3A}</a:tableStyleId>
              </a:tblPr>
              <a:tblGrid>
                <a:gridCol w="1512168"/>
                <a:gridCol w="1224136"/>
                <a:gridCol w="1368152"/>
                <a:gridCol w="4176464"/>
              </a:tblGrid>
              <a:tr h="477007">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Validation/Testing</a:t>
                      </a:r>
                      <a:endParaRPr lang="en-US" sz="1400" dirty="0"/>
                    </a:p>
                  </a:txBody>
                  <a:tcPr/>
                </a:tc>
                <a:tc>
                  <a:txBody>
                    <a:bodyPr/>
                    <a:lstStyle/>
                    <a:p>
                      <a:r>
                        <a:rPr lang="en-US" sz="1400" dirty="0" smtClean="0"/>
                        <a:t>Possible Solutions</a:t>
                      </a:r>
                      <a:endParaRPr lang="en-US" sz="1400" dirty="0"/>
                    </a:p>
                  </a:txBody>
                  <a:tcPr/>
                </a:tc>
              </a:tr>
              <a:tr h="273928">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r h="477007">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data to capture enough</a:t>
                      </a:r>
                      <a:r>
                        <a:rPr lang="en-US" sz="1400" baseline="0" dirty="0" smtClean="0"/>
                        <a:t> variance or add/change the</a:t>
                      </a:r>
                      <a:r>
                        <a:rPr lang="en-US" sz="1400" dirty="0" smtClean="0"/>
                        <a:t> dataset features</a:t>
                      </a:r>
                      <a:endParaRPr lang="en-US" sz="1400" dirty="0"/>
                    </a:p>
                  </a:txBody>
                  <a:tcPr/>
                </a:tc>
              </a:tr>
              <a:tr h="315064">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6" name="Picture 5"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9336" r="19374" b="12489"/>
          <a:stretch/>
        </p:blipFill>
        <p:spPr>
          <a:xfrm>
            <a:off x="1331640" y="3451819"/>
            <a:ext cx="6264696" cy="2857501"/>
          </a:xfrm>
          <a:prstGeom prst="rect">
            <a:avLst/>
          </a:prstGeom>
        </p:spPr>
      </p:pic>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12102641"/>
              </p:ext>
            </p:extLst>
          </p:nvPr>
        </p:nvGraphicFramePr>
        <p:xfrm>
          <a:off x="323528" y="1916832"/>
          <a:ext cx="4320480" cy="4208864"/>
        </p:xfrm>
        <a:graphic>
          <a:graphicData uri="http://schemas.openxmlformats.org/drawingml/2006/table">
            <a:tbl>
              <a:tblPr firstRow="1" bandRow="1">
                <a:tableStyleId>{5C22544A-7EE6-4342-B048-85BDC9FD1C3A}</a:tableStyleId>
              </a:tblPr>
              <a:tblGrid>
                <a:gridCol w="1080120"/>
                <a:gridCol w="936104"/>
                <a:gridCol w="2304256"/>
              </a:tblGrid>
              <a:tr h="370840">
                <a:tc>
                  <a:txBody>
                    <a:bodyPr/>
                    <a:lstStyle/>
                    <a:p>
                      <a:r>
                        <a:rPr lang="en-US" sz="1600" dirty="0" smtClean="0"/>
                        <a:t>State</a:t>
                      </a:r>
                      <a:endParaRPr lang="en-US" sz="1600" dirty="0"/>
                    </a:p>
                  </a:txBody>
                  <a:tcPr/>
                </a:tc>
                <a:tc>
                  <a:txBody>
                    <a:bodyPr/>
                    <a:lstStyle/>
                    <a:p>
                      <a:r>
                        <a:rPr lang="en-US" sz="1600" dirty="0" smtClean="0"/>
                        <a:t>Action</a:t>
                      </a:r>
                      <a:endParaRPr lang="en-US" sz="1600" dirty="0"/>
                    </a:p>
                  </a:txBody>
                  <a:tcPr/>
                </a:tc>
                <a:tc>
                  <a:txBody>
                    <a:bodyPr/>
                    <a:lstStyle/>
                    <a:p>
                      <a:r>
                        <a:rPr lang="en-US" sz="1600" dirty="0" smtClean="0"/>
                        <a:t>Reward</a:t>
                      </a:r>
                      <a:endParaRPr lang="en-US" sz="1600" dirty="0"/>
                    </a:p>
                  </a:txBody>
                  <a:tcPr/>
                </a:tc>
              </a:tr>
              <a:tr h="925304">
                <a:tc>
                  <a:txBody>
                    <a:bodyPr/>
                    <a:lstStyle/>
                    <a:p>
                      <a:endParaRPr lang="en-US" dirty="0"/>
                    </a:p>
                  </a:txBody>
                  <a:tcPr/>
                </a:tc>
                <a:tc>
                  <a:txBody>
                    <a:bodyPr/>
                    <a:lstStyle/>
                    <a:p>
                      <a:r>
                        <a:rPr lang="en-US" sz="1600" dirty="0" smtClean="0"/>
                        <a:t>Left</a:t>
                      </a:r>
                      <a:endParaRPr lang="en-US" sz="1600" dirty="0"/>
                    </a:p>
                  </a:txBody>
                  <a:tcPr/>
                </a:tc>
                <a:tc>
                  <a:txBody>
                    <a:bodyPr/>
                    <a:lstStyle/>
                    <a:p>
                      <a:r>
                        <a:rPr lang="en-US" sz="1600" b="1" dirty="0" smtClean="0"/>
                        <a:t>Score</a:t>
                      </a:r>
                      <a:r>
                        <a:rPr lang="en-US" sz="1600" dirty="0" smtClean="0"/>
                        <a:t>: 100, </a:t>
                      </a:r>
                      <a:r>
                        <a:rPr lang="en-US" sz="1600" b="1" dirty="0" smtClean="0"/>
                        <a:t>Life</a:t>
                      </a:r>
                      <a:r>
                        <a:rPr lang="en-US" sz="1600" dirty="0" smtClean="0"/>
                        <a:t>:</a:t>
                      </a:r>
                      <a:r>
                        <a:rPr lang="en-US" sz="1600" baseline="0" dirty="0" smtClean="0"/>
                        <a:t> 5</a:t>
                      </a:r>
                      <a:endParaRPr lang="en-US" sz="1600" dirty="0"/>
                    </a:p>
                  </a:txBody>
                  <a:tcPr/>
                </a:tc>
              </a:tr>
              <a:tr h="936104">
                <a:tc>
                  <a:txBody>
                    <a:bodyPr/>
                    <a:lstStyle/>
                    <a:p>
                      <a:endParaRPr lang="en-US" dirty="0"/>
                    </a:p>
                  </a:txBody>
                  <a:tcPr/>
                </a:tc>
                <a:tc>
                  <a:txBody>
                    <a:bodyPr/>
                    <a:lstStyle/>
                    <a:p>
                      <a:r>
                        <a:rPr lang="en-US" sz="1600" dirty="0" smtClean="0"/>
                        <a:t>Right</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5</a:t>
                      </a:r>
                      <a:endParaRPr lang="en-US" sz="1600" dirty="0" smtClean="0"/>
                    </a:p>
                  </a:txBody>
                  <a:tcPr/>
                </a:tc>
              </a:tr>
              <a:tr h="864096">
                <a:tc>
                  <a:txBody>
                    <a:bodyPr/>
                    <a:lstStyle/>
                    <a:p>
                      <a:endParaRPr lang="en-US" dirty="0"/>
                    </a:p>
                  </a:txBody>
                  <a:tcPr/>
                </a:tc>
                <a:tc>
                  <a:txBody>
                    <a:bodyPr/>
                    <a:lstStyle/>
                    <a:p>
                      <a:r>
                        <a:rPr lang="en-US" sz="1600" dirty="0" smtClean="0"/>
                        <a:t>Stay</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t>Score</a:t>
                      </a:r>
                      <a:r>
                        <a:rPr lang="en-US" sz="1600" dirty="0" smtClean="0"/>
                        <a:t>: 101, </a:t>
                      </a:r>
                      <a:r>
                        <a:rPr lang="en-US" sz="1600" b="1" dirty="0" smtClean="0"/>
                        <a:t>Life</a:t>
                      </a:r>
                      <a:r>
                        <a:rPr lang="en-US" sz="1600" dirty="0" smtClean="0"/>
                        <a:t>:</a:t>
                      </a:r>
                      <a:r>
                        <a:rPr lang="en-US" sz="1600" baseline="0" dirty="0" smtClean="0"/>
                        <a:t> 4</a:t>
                      </a:r>
                      <a:endParaRPr lang="en-US" sz="1600" dirty="0" smtClean="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r h="370840">
                <a:tc>
                  <a:txBody>
                    <a:bodyPr/>
                    <a:lstStyle/>
                    <a:p>
                      <a:pPr algn="ctr"/>
                      <a:r>
                        <a:rPr lang="en-US" sz="1600" dirty="0" smtClean="0"/>
                        <a:t>…..</a:t>
                      </a:r>
                      <a:endParaRPr lang="en-US" sz="1600" dirty="0"/>
                    </a:p>
                  </a:txBody>
                  <a:tcPr/>
                </a:tc>
                <a:tc>
                  <a:txBody>
                    <a:bodyPr/>
                    <a:lstStyle/>
                    <a:p>
                      <a:r>
                        <a:rPr lang="en-US" sz="1600" dirty="0" smtClean="0"/>
                        <a:t>…</a:t>
                      </a:r>
                      <a:endParaRPr lang="en-US" sz="1600" dirty="0"/>
                    </a:p>
                  </a:txBody>
                  <a:tcPr/>
                </a:tc>
                <a:tc>
                  <a:txBody>
                    <a:bodyPr/>
                    <a:lstStyle/>
                    <a:p>
                      <a:r>
                        <a:rPr lang="en-US" sz="1600" dirty="0" smtClean="0"/>
                        <a:t>…</a:t>
                      </a:r>
                      <a:endParaRPr lang="en-US" sz="16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7687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56633"/>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33132"/>
            <a:ext cx="693465" cy="8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1844824"/>
            <a:ext cx="3960440" cy="4278094"/>
          </a:xfrm>
          <a:prstGeom prst="rect">
            <a:avLst/>
          </a:prstGeom>
          <a:noFill/>
        </p:spPr>
        <p:txBody>
          <a:bodyPr wrap="square" rtlCol="0">
            <a:spAutoFit/>
          </a:bodyPr>
          <a:lstStyle/>
          <a:p>
            <a:r>
              <a:rPr lang="en-US" sz="1600" dirty="0"/>
              <a:t>Like chess, in theory, we can </a:t>
            </a:r>
            <a:r>
              <a:rPr lang="en-US" sz="1600" b="1" dirty="0">
                <a:solidFill>
                  <a:srgbClr val="0070C0"/>
                </a:solidFill>
              </a:rPr>
              <a:t>list all the possible</a:t>
            </a:r>
            <a:r>
              <a:rPr lang="en-US" sz="1600" dirty="0"/>
              <a:t> </a:t>
            </a:r>
            <a:r>
              <a:rPr lang="en-US" sz="1600" dirty="0" smtClean="0"/>
              <a:t>states (</a:t>
            </a:r>
            <a:r>
              <a:rPr lang="en-US" sz="1600" b="1" dirty="0" smtClean="0">
                <a:solidFill>
                  <a:srgbClr val="0070C0"/>
                </a:solidFill>
              </a:rPr>
              <a:t>every pixel combinations</a:t>
            </a:r>
            <a:r>
              <a:rPr lang="en-US" sz="1600" dirty="0" smtClean="0"/>
              <a:t>), </a:t>
            </a:r>
            <a:r>
              <a:rPr lang="en-US" sz="1600" dirty="0"/>
              <a:t>actions and rewards. Then choose the sequence of the actions that leads to the </a:t>
            </a:r>
            <a:r>
              <a:rPr lang="en-US" sz="1600" b="1" dirty="0">
                <a:solidFill>
                  <a:srgbClr val="0070C0"/>
                </a:solidFill>
              </a:rPr>
              <a:t>best rewards</a:t>
            </a:r>
            <a:r>
              <a:rPr lang="en-US" sz="1600" dirty="0" smtClean="0"/>
              <a:t>.</a:t>
            </a:r>
          </a:p>
          <a:p>
            <a:endParaRPr lang="en-US" sz="1600" dirty="0" smtClean="0"/>
          </a:p>
          <a:p>
            <a:endParaRPr lang="en-US" sz="1600" dirty="0"/>
          </a:p>
          <a:p>
            <a:r>
              <a:rPr lang="en-US" sz="1600" dirty="0"/>
              <a:t>What are the </a:t>
            </a:r>
            <a:r>
              <a:rPr lang="en-US" sz="1600" b="1" dirty="0"/>
              <a:t>draw backs</a:t>
            </a:r>
            <a:r>
              <a:rPr lang="en-US" sz="1600" dirty="0" smtClean="0"/>
              <a:t>?</a:t>
            </a:r>
          </a:p>
          <a:p>
            <a:endParaRPr lang="en-US" sz="1600" dirty="0" smtClean="0"/>
          </a:p>
          <a:p>
            <a:pPr marL="285750" indent="-285750">
              <a:buFont typeface="Arial" panose="020B0604020202020204" pitchFamily="34" charset="0"/>
              <a:buChar char="•"/>
            </a:pPr>
            <a:r>
              <a:rPr lang="en-US" sz="1600" dirty="0" smtClean="0"/>
              <a:t>Require </a:t>
            </a:r>
            <a:r>
              <a:rPr lang="en-US" sz="1600" b="1" dirty="0">
                <a:solidFill>
                  <a:srgbClr val="0070C0"/>
                </a:solidFill>
              </a:rPr>
              <a:t>large storage </a:t>
            </a:r>
            <a:r>
              <a:rPr lang="en-US" sz="1600" dirty="0"/>
              <a:t>to store the tables and </a:t>
            </a:r>
            <a:r>
              <a:rPr lang="en-US" sz="1600" b="1" dirty="0">
                <a:solidFill>
                  <a:srgbClr val="0070C0"/>
                </a:solidFill>
              </a:rPr>
              <a:t>computing</a:t>
            </a:r>
            <a:r>
              <a:rPr lang="en-US" sz="1600" dirty="0"/>
              <a:t> time to evaluate the </a:t>
            </a:r>
            <a:r>
              <a:rPr lang="en-US" sz="1600" dirty="0" smtClean="0"/>
              <a:t>steps</a:t>
            </a:r>
            <a:br>
              <a:rPr lang="en-US" sz="1600" dirty="0" smtClean="0"/>
            </a:br>
            <a:endParaRPr lang="en-US" sz="1600" dirty="0" smtClean="0"/>
          </a:p>
          <a:p>
            <a:pPr marL="285750" indent="-285750">
              <a:buFont typeface="Arial" panose="020B0604020202020204" pitchFamily="34" charset="0"/>
              <a:buChar char="•"/>
            </a:pPr>
            <a:r>
              <a:rPr lang="en-US" sz="1600" dirty="0" smtClean="0"/>
              <a:t>Not </a:t>
            </a:r>
            <a:r>
              <a:rPr lang="en-US" sz="1600" dirty="0"/>
              <a:t>all states are </a:t>
            </a:r>
            <a:r>
              <a:rPr lang="en-US" sz="1600" b="1" dirty="0">
                <a:solidFill>
                  <a:srgbClr val="0070C0"/>
                </a:solidFill>
              </a:rPr>
              <a:t>valid</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Very </a:t>
            </a:r>
            <a:r>
              <a:rPr lang="en-US" sz="1600" b="1" dirty="0">
                <a:solidFill>
                  <a:srgbClr val="0070C0"/>
                </a:solidFill>
              </a:rPr>
              <a:t>time-consuming</a:t>
            </a:r>
            <a:r>
              <a:rPr lang="en-US" sz="1600" dirty="0"/>
              <a:t> to prepare such dataset</a:t>
            </a:r>
          </a:p>
        </p:txBody>
      </p:sp>
    </p:spTree>
    <p:extLst>
      <p:ext uri="{BB962C8B-B14F-4D97-AF65-F5344CB8AC3E}">
        <p14:creationId xmlns:p14="http://schemas.microsoft.com/office/powerpoint/2010/main" val="1781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12433751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678051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4042148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5261671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Supervised Learning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a:t>
            </a:r>
            <a:r>
              <a:rPr lang="en-US" sz="1800" b="1" dirty="0" smtClean="0"/>
              <a:t>trading:</a:t>
            </a:r>
            <a:endParaRPr lang="en-US" sz="1800" b="1"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Supervised learning learns a relationship (e.g. order book features to price movement) but 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a:t>
            </a:r>
            <a:r>
              <a:rPr lang="en-US" sz="1600" dirty="0" smtClean="0"/>
              <a:t>on</a:t>
            </a:r>
          </a:p>
          <a:p>
            <a:pPr marL="28575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a:solidFill>
                  <a:srgbClr val="0070C0"/>
                </a:solidFill>
              </a:rPr>
              <a:t>No liquidity </a:t>
            </a:r>
            <a:r>
              <a:rPr lang="en-US" sz="1600" dirty="0"/>
              <a:t>in the best order book levels, network latencies, and fees, none of which the supervised model could take into account.</a:t>
            </a:r>
          </a:p>
          <a:p>
            <a:pPr marL="285750" indent="-285750">
              <a:buFont typeface="Arial" panose="020B0604020202020204" pitchFamily="34" charset="0"/>
              <a:buChar char="•"/>
            </a:pPr>
            <a:endParaRPr lang="en-US" sz="1600" dirty="0"/>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2652530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fontAlgn="auto">
              <a:spcBef>
                <a:spcPts val="0"/>
              </a:spcBef>
              <a:spcAft>
                <a:spcPts val="0"/>
              </a:spcAft>
            </a:pPr>
            <a:r>
              <a:rPr lang="en-US" sz="1800" b="1" dirty="0" smtClean="0">
                <a:solidFill>
                  <a:srgbClr val="292934"/>
                </a:solidFill>
                <a:cs typeface="+mn-cs"/>
              </a:rPr>
              <a:t>Benefits of Reinforcement Learning </a:t>
            </a:r>
            <a:r>
              <a:rPr lang="en-US" sz="1800" b="1" dirty="0">
                <a:solidFill>
                  <a:srgbClr val="292934"/>
                </a:solidFill>
                <a:cs typeface="+mn-cs"/>
              </a:rPr>
              <a:t>on </a:t>
            </a:r>
            <a:r>
              <a:rPr lang="en-US" sz="1800" b="1" dirty="0" smtClean="0">
                <a:solidFill>
                  <a:srgbClr val="292934"/>
                </a:solidFill>
                <a:cs typeface="+mn-cs"/>
              </a:rPr>
              <a:t>trading:</a:t>
            </a:r>
            <a:endParaRPr lang="en-US" sz="1800" b="1" dirty="0">
              <a:solidFill>
                <a:srgbClr val="292934"/>
              </a:solidFill>
              <a:cs typeface="+mn-cs"/>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a:t>
            </a:r>
            <a:r>
              <a:rPr lang="en-US" sz="1600" b="1" dirty="0" smtClean="0">
                <a:solidFill>
                  <a:srgbClr val="0070C0"/>
                </a:solidFill>
              </a:rPr>
              <a:t>policy (strategy)</a:t>
            </a:r>
            <a:r>
              <a:rPr lang="en-US" sz="1600" dirty="0" smtClean="0"/>
              <a:t>.</a:t>
            </a:r>
            <a:endParaRPr lang="en-US" sz="1600" dirty="0"/>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a:t>
            </a:r>
            <a:r>
              <a:rPr lang="en-US" sz="1600" b="1" dirty="0" smtClean="0">
                <a:solidFill>
                  <a:srgbClr val="0070C0"/>
                </a:solidFill>
              </a:rPr>
              <a:t>Environments </a:t>
            </a:r>
            <a:r>
              <a:rPr lang="en-US" sz="1600" dirty="0"/>
              <a:t>and able to </a:t>
            </a:r>
            <a:r>
              <a:rPr lang="en-US" sz="1600" b="1" dirty="0">
                <a:solidFill>
                  <a:srgbClr val="0070C0"/>
                </a:solidFill>
              </a:rPr>
              <a:t>model other </a:t>
            </a:r>
            <a:r>
              <a:rPr lang="en-US" sz="1600" b="1" dirty="0" smtClean="0">
                <a:solidFill>
                  <a:srgbClr val="0070C0"/>
                </a:solidFill>
              </a:rPr>
              <a:t>agents </a:t>
            </a:r>
            <a:r>
              <a:rPr lang="en-US" sz="1600" dirty="0"/>
              <a:t>(market participants)</a:t>
            </a:r>
          </a:p>
          <a:p>
            <a:pPr marL="285750" lvl="0" indent="-285750">
              <a:buFont typeface="Arial" panose="020B0604020202020204" pitchFamily="34" charset="0"/>
              <a:buChar char="•"/>
            </a:pPr>
            <a:endParaRPr lang="en-US" sz="1600" b="1" dirty="0">
              <a:solidFill>
                <a:srgbClr val="0070C0"/>
              </a:solidFill>
            </a:endParaRPr>
          </a:p>
          <a:p>
            <a:pPr marL="285750" lvl="0" indent="-285750">
              <a:buFont typeface="Arial" panose="020B0604020202020204" pitchFamily="34" charset="0"/>
              <a:buChar char="•"/>
            </a:pPr>
            <a:r>
              <a:rPr lang="en-US" sz="1600" dirty="0" smtClean="0"/>
              <a:t>Automatically </a:t>
            </a:r>
            <a:r>
              <a:rPr lang="en-US" sz="1600" dirty="0"/>
              <a:t>determine </a:t>
            </a:r>
            <a:r>
              <a:rPr lang="en-US" sz="1600" b="1" dirty="0">
                <a:solidFill>
                  <a:srgbClr val="0070C0"/>
                </a:solidFill>
              </a:rPr>
              <a:t>what </a:t>
            </a:r>
            <a:r>
              <a:rPr lang="en-US" sz="1600" b="1" dirty="0" smtClean="0">
                <a:solidFill>
                  <a:srgbClr val="0070C0"/>
                </a:solidFill>
              </a:rPr>
              <a:t>actions to do </a:t>
            </a:r>
            <a:r>
              <a:rPr lang="en-US" sz="1600" dirty="0"/>
              <a:t>and</a:t>
            </a:r>
            <a:r>
              <a:rPr lang="en-US" sz="1600" b="1" dirty="0" smtClean="0">
                <a:solidFill>
                  <a:srgbClr val="0070C0"/>
                </a:solidFill>
              </a:rPr>
              <a:t> what position </a:t>
            </a:r>
            <a:r>
              <a:rPr lang="en-US" sz="1600" b="1" dirty="0">
                <a:solidFill>
                  <a:srgbClr val="0070C0"/>
                </a:solidFill>
              </a:rPr>
              <a:t>to hold at each trading time</a:t>
            </a:r>
            <a:endParaRPr lang="en-US" sz="1600" b="1" dirty="0" smtClean="0">
              <a:solidFill>
                <a:srgbClr val="0070C0"/>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r>
              <a:rPr lang="en-US" sz="1600" b="1" dirty="0" smtClean="0"/>
              <a:t>Reference </a:t>
            </a:r>
            <a:endParaRPr lang="en-US" sz="1600" b="1" dirty="0"/>
          </a:p>
          <a:p>
            <a:pPr marL="285750" indent="-285750">
              <a:buFont typeface="Arial" panose="020B0604020202020204" pitchFamily="34" charset="0"/>
              <a:buChar char="•"/>
            </a:pPr>
            <a:r>
              <a:rPr lang="en-US" sz="1600" dirty="0" smtClean="0">
                <a:hlinkClick r:id="rId2"/>
              </a:rPr>
              <a:t>From </a:t>
            </a:r>
            <a:r>
              <a:rPr lang="en-US" sz="1600" dirty="0">
                <a:hlinkClick r:id="rId2"/>
              </a:rPr>
              <a:t>Candlestick Charts to Investment Decisions</a:t>
            </a:r>
            <a:endParaRPr lang="en-US" sz="1600" dirty="0"/>
          </a:p>
          <a:p>
            <a:pPr marL="285750" indent="-285750">
              <a:buFont typeface="Arial" panose="020B0604020202020204" pitchFamily="34" charset="0"/>
              <a:buChar char="•"/>
            </a:pPr>
            <a:r>
              <a:rPr lang="en-US" sz="1600" dirty="0">
                <a:hlinkClick r:id="rId3"/>
              </a:rPr>
              <a:t>Reinforcement Learning on Trading</a:t>
            </a: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5922985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2362568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sp>
        <p:nvSpPr>
          <p:cNvPr id="8" name="AutoShape 4" descr="Atari - Solving Games with AI 🤖 (Part 1: Reinforcement Learning) | by Greg  Surm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tari - Solving Games with AI 🤖 (Part 1: Reinforcement Learning) | by Greg  Surm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7504" y="1917330"/>
            <a:ext cx="4824535" cy="3815926"/>
            <a:chOff x="1691680" y="1228907"/>
            <a:chExt cx="5190133" cy="4105093"/>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1524000"/>
              <a:ext cx="46196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507754"/>
              <a:ext cx="1408137" cy="14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228907"/>
              <a:ext cx="2223313" cy="128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Content Placeholder 1"/>
          <p:cNvSpPr txBox="1">
            <a:spLocks/>
          </p:cNvSpPr>
          <p:nvPr/>
        </p:nvSpPr>
        <p:spPr>
          <a:xfrm>
            <a:off x="4716016" y="1779240"/>
            <a:ext cx="4176464" cy="37379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Just play the game and </a:t>
            </a:r>
            <a:r>
              <a:rPr lang="en-US" sz="1600" b="1" dirty="0" smtClean="0">
                <a:solidFill>
                  <a:srgbClr val="0070C0"/>
                </a:solidFill>
              </a:rPr>
              <a:t>record each frame</a:t>
            </a:r>
            <a:r>
              <a:rPr lang="en-US" sz="1600" dirty="0"/>
              <a:t> </a:t>
            </a:r>
            <a:r>
              <a:rPr lang="en-US" sz="1600" dirty="0" smtClean="0"/>
              <a:t>(state) and action as the input and the corresponding reward as the output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Each frame is just an </a:t>
            </a:r>
            <a:r>
              <a:rPr lang="en-US" sz="1600" b="1" dirty="0" smtClean="0">
                <a:solidFill>
                  <a:srgbClr val="0070C0"/>
                </a:solidFill>
              </a:rPr>
              <a:t>image</a:t>
            </a:r>
            <a:r>
              <a:rPr lang="en-US" sz="1600" dirty="0" smtClean="0">
                <a:solidFill>
                  <a:srgbClr val="0070C0"/>
                </a:solidFill>
              </a:rPr>
              <a:t> </a:t>
            </a:r>
            <a:r>
              <a:rPr lang="en-US" sz="1600" dirty="0" smtClean="0"/>
              <a:t>and hence </a:t>
            </a:r>
            <a:r>
              <a:rPr lang="en-US" sz="1600" b="1" dirty="0" smtClean="0">
                <a:solidFill>
                  <a:srgbClr val="0070C0"/>
                </a:solidFill>
              </a:rPr>
              <a:t>train CNN (Convolutional Neural Network) to </a:t>
            </a:r>
            <a:r>
              <a:rPr lang="en-US" sz="1600" b="1" dirty="0">
                <a:solidFill>
                  <a:srgbClr val="0070C0"/>
                </a:solidFill>
              </a:rPr>
              <a:t>approximate </a:t>
            </a:r>
            <a:r>
              <a:rPr lang="en-US" sz="1600" dirty="0"/>
              <a:t>the </a:t>
            </a:r>
            <a:r>
              <a:rPr lang="en-US" sz="1600" dirty="0" smtClean="0"/>
              <a:t>input images (states and actions) to the output rewards relationships</a:t>
            </a:r>
          </a:p>
          <a:p>
            <a:pPr>
              <a:buFont typeface="Arial" panose="020B0604020202020204" pitchFamily="34" charset="0"/>
              <a:buChar char="•"/>
            </a:pPr>
            <a:endParaRPr lang="en-US" sz="1600" dirty="0"/>
          </a:p>
          <a:p>
            <a:pPr indent="-285750">
              <a:buFont typeface="Arial" panose="020B0604020202020204" pitchFamily="34" charset="0"/>
              <a:buChar char="•"/>
            </a:pPr>
            <a:r>
              <a:rPr lang="en-US" sz="1600" dirty="0" smtClean="0"/>
              <a:t>Supervised </a:t>
            </a:r>
            <a:r>
              <a:rPr lang="en-US" sz="1600" dirty="0"/>
              <a:t>Learning learns </a:t>
            </a:r>
            <a:r>
              <a:rPr lang="en-US" sz="1600" dirty="0" smtClean="0"/>
              <a:t>Relationship (Classification / Regression</a:t>
            </a:r>
            <a:r>
              <a:rPr lang="en-US" sz="1600" dirty="0"/>
              <a:t>); </a:t>
            </a:r>
            <a:r>
              <a:rPr lang="en-US" sz="1600" b="1" dirty="0">
                <a:solidFill>
                  <a:srgbClr val="0070C0"/>
                </a:solidFill>
              </a:rPr>
              <a:t>RL learns </a:t>
            </a:r>
            <a:r>
              <a:rPr lang="en-US" sz="1600" b="1" dirty="0" smtClean="0">
                <a:solidFill>
                  <a:srgbClr val="0070C0"/>
                </a:solidFill>
              </a:rPr>
              <a:t>Policy </a:t>
            </a:r>
            <a:r>
              <a:rPr lang="en-US" sz="1600" b="1" dirty="0">
                <a:solidFill>
                  <a:srgbClr val="0070C0"/>
                </a:solidFill>
              </a:rPr>
              <a:t>(Strategy)</a:t>
            </a:r>
          </a:p>
          <a:p>
            <a:pPr marL="57150" indent="0"/>
            <a:endParaRPr lang="en-US" sz="1600" dirty="0"/>
          </a:p>
          <a:p>
            <a:pPr marL="457200" lvl="1" indent="0">
              <a:buNone/>
            </a:pPr>
            <a:endParaRPr lang="en-US" sz="1600" dirty="0" smtClean="0"/>
          </a:p>
        </p:txBody>
      </p:sp>
      <p:sp>
        <p:nvSpPr>
          <p:cNvPr id="11" name="TextBox 10"/>
          <p:cNvSpPr txBox="1"/>
          <p:nvPr/>
        </p:nvSpPr>
        <p:spPr>
          <a:xfrm>
            <a:off x="251520" y="5805264"/>
            <a:ext cx="8568952" cy="338554"/>
          </a:xfrm>
          <a:prstGeom prst="rect">
            <a:avLst/>
          </a:prstGeom>
          <a:noFill/>
        </p:spPr>
        <p:txBody>
          <a:bodyPr wrap="square" rtlCol="0">
            <a:spAutoFit/>
          </a:bodyPr>
          <a:lstStyle/>
          <a:p>
            <a:r>
              <a:rPr lang="en-US" sz="1600" b="1" dirty="0"/>
              <a:t>Key Idea</a:t>
            </a:r>
            <a:r>
              <a:rPr lang="en-US" sz="1600" dirty="0"/>
              <a:t>: Deep Learning + Reinforcement Learning = </a:t>
            </a:r>
            <a:r>
              <a:rPr lang="en-US" sz="1600" dirty="0">
                <a:hlinkClick r:id="rId5"/>
              </a:rPr>
              <a:t>Deep </a:t>
            </a:r>
            <a:r>
              <a:rPr lang="en-US" sz="1600" dirty="0" smtClean="0">
                <a:hlinkClick r:id="rId5"/>
              </a:rPr>
              <a:t>Reinforcement Learning</a:t>
            </a:r>
            <a:endParaRPr lang="en-US" sz="1600" dirty="0"/>
          </a:p>
        </p:txBody>
      </p:sp>
    </p:spTree>
    <p:extLst>
      <p:ext uri="{BB962C8B-B14F-4D97-AF65-F5344CB8AC3E}">
        <p14:creationId xmlns:p14="http://schemas.microsoft.com/office/powerpoint/2010/main" val="30268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a:t>
            </a:r>
            <a:r>
              <a:rPr lang="en-US" sz="1800" dirty="0" smtClean="0"/>
              <a:t>CNN (Convolutional Neural Network) and </a:t>
            </a:r>
            <a:r>
              <a:rPr lang="en-US" sz="1800" dirty="0" smtClean="0">
                <a:hlinkClick r:id="rId2"/>
              </a:rPr>
              <a:t>Deep-Q trading</a:t>
            </a:r>
            <a:r>
              <a:rPr lang="en-US" sz="1800" dirty="0" smtClean="0"/>
              <a:t> (Reinforcement Learning)</a:t>
            </a:r>
            <a:endParaRPr lang="en-US" sz="1800" dirty="0"/>
          </a:p>
          <a:p>
            <a:pPr lvl="0"/>
            <a:endParaRPr lang="en-US" sz="1800" b="1" dirty="0" smtClean="0"/>
          </a:p>
        </p:txBody>
      </p:sp>
      <p:grpSp>
        <p:nvGrpSpPr>
          <p:cNvPr id="15" name="Group 14"/>
          <p:cNvGrpSpPr/>
          <p:nvPr/>
        </p:nvGrpSpPr>
        <p:grpSpPr>
          <a:xfrm>
            <a:off x="449542" y="2708920"/>
            <a:ext cx="6714746" cy="749027"/>
            <a:chOff x="107504" y="3184240"/>
            <a:chExt cx="6714746" cy="749027"/>
          </a:xfrm>
        </p:grpSpPr>
        <p:sp>
          <p:nvSpPr>
            <p:cNvPr id="2" name="Rectangle 1"/>
            <p:cNvSpPr/>
            <p:nvPr/>
          </p:nvSpPr>
          <p:spPr bwMode="auto">
            <a:xfrm>
              <a:off x="19977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598114" y="3184240"/>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800" dirty="0"/>
                <a:t>Deep-Q trading</a:t>
              </a:r>
              <a:endParaRPr lang="en-US" sz="18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797914" y="3213187"/>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CNN</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107504" y="3213187"/>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11" idx="6"/>
              <a:endCxn id="2" idx="1"/>
            </p:cNvCxnSpPr>
            <p:nvPr/>
          </p:nvCxnSpPr>
          <p:spPr bwMode="auto">
            <a:xfrm>
              <a:off x="1763688" y="3537223"/>
              <a:ext cx="234026" cy="705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3210837" y="3400264"/>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5022050" y="3400264"/>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789040"/>
            <a:ext cx="5143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6345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Chart Generator</a:t>
            </a:r>
            <a:r>
              <a:rPr lang="en-US" sz="1800" dirty="0"/>
              <a:t>: read from </a:t>
            </a:r>
            <a:r>
              <a:rPr lang="en-US" sz="1800" b="1" dirty="0">
                <a:solidFill>
                  <a:srgbClr val="0070C0"/>
                </a:solidFill>
              </a:rPr>
              <a:t>raw financial data / feature set </a:t>
            </a:r>
            <a:r>
              <a:rPr lang="en-US" sz="1800" dirty="0"/>
              <a:t>to generate trading charts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660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dirty="0" smtClean="0"/>
              <a:t>Build different </a:t>
            </a:r>
            <a:r>
              <a:rPr lang="en-US" sz="1800" dirty="0"/>
              <a:t>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a:t>
            </a:r>
            <a:r>
              <a:rPr lang="en-US" sz="1800" b="1" dirty="0">
                <a:solidFill>
                  <a:srgbClr val="0070C0"/>
                </a:solidFill>
              </a:rPr>
              <a:t> convert the data into corresponding technical graphs </a:t>
            </a:r>
            <a:r>
              <a:rPr lang="en-US" sz="1800" dirty="0"/>
              <a:t>such as Candle </a:t>
            </a:r>
            <a:r>
              <a:rPr lang="en-US" sz="1800" dirty="0" smtClean="0"/>
              <a:t>Sticks, MACD</a:t>
            </a:r>
            <a:r>
              <a:rPr lang="en-US" sz="1800" dirty="0"/>
              <a:t>, </a:t>
            </a:r>
            <a:r>
              <a:rPr lang="en-US" sz="1800" dirty="0" smtClean="0"/>
              <a:t>RSI.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140968"/>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3" y="306896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544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 </a:t>
            </a:r>
            <a:r>
              <a:rPr lang="en-US" dirty="0" smtClean="0"/>
              <a:t>labelling – </a:t>
            </a:r>
            <a:r>
              <a:rPr lang="en-US" dirty="0" err="1"/>
              <a:t>Telsa</a:t>
            </a:r>
            <a:r>
              <a:rPr lang="en-US" dirty="0"/>
              <a:t> Self </a:t>
            </a:r>
            <a:r>
              <a:rPr lang="en-US" dirty="0" smtClean="0"/>
              <a:t>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332069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22" y="2204864"/>
            <a:ext cx="7694686" cy="367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0354" y="5962997"/>
            <a:ext cx="6345088" cy="338554"/>
          </a:xfrm>
          <a:prstGeom prst="rect">
            <a:avLst/>
          </a:prstGeom>
          <a:noFill/>
        </p:spPr>
        <p:txBody>
          <a:bodyPr wrap="square" rtlCol="0">
            <a:spAutoFit/>
          </a:bodyPr>
          <a:lstStyle/>
          <a:p>
            <a:r>
              <a:rPr lang="en-US" sz="1600" b="1" dirty="0"/>
              <a:t>Source</a:t>
            </a:r>
            <a:r>
              <a:rPr lang="en-US" sz="1600" dirty="0"/>
              <a:t>: </a:t>
            </a:r>
            <a:r>
              <a:rPr lang="en-US" sz="1600" dirty="0">
                <a:hlinkClick r:id="rId3"/>
              </a:rPr>
              <a:t>A Survey of Deep Reinforcement Learning in </a:t>
            </a:r>
            <a:r>
              <a:rPr lang="en-US" sz="1600" dirty="0" smtClean="0">
                <a:hlinkClick r:id="rId3"/>
              </a:rPr>
              <a:t>Video Games</a:t>
            </a:r>
            <a:endParaRPr lang="en-US" sz="1600" dirty="0"/>
          </a:p>
        </p:txBody>
      </p:sp>
      <p:sp>
        <p:nvSpPr>
          <p:cNvPr id="6" name="TextBox 5"/>
          <p:cNvSpPr txBox="1"/>
          <p:nvPr/>
        </p:nvSpPr>
        <p:spPr>
          <a:xfrm>
            <a:off x="251520" y="1692097"/>
            <a:ext cx="8464818" cy="646331"/>
          </a:xfrm>
          <a:prstGeom prst="rect">
            <a:avLst/>
          </a:prstGeom>
          <a:noFill/>
        </p:spPr>
        <p:txBody>
          <a:bodyPr wrap="none" rtlCol="0">
            <a:spAutoFit/>
          </a:bodyPr>
          <a:lstStyle/>
          <a:p>
            <a:r>
              <a:rPr lang="en-US" sz="1800" dirty="0"/>
              <a:t>This method is very </a:t>
            </a:r>
            <a:r>
              <a:rPr lang="en-US" sz="1800" b="1" dirty="0">
                <a:solidFill>
                  <a:srgbClr val="0070C0"/>
                </a:solidFill>
              </a:rPr>
              <a:t>generic</a:t>
            </a:r>
            <a:r>
              <a:rPr lang="en-US" sz="1800" dirty="0">
                <a:solidFill>
                  <a:srgbClr val="0070C0"/>
                </a:solidFill>
              </a:rPr>
              <a:t> </a:t>
            </a:r>
            <a:r>
              <a:rPr lang="en-US" sz="1800" dirty="0"/>
              <a:t>and can apply to many different </a:t>
            </a:r>
            <a:r>
              <a:rPr lang="en-US" sz="1800" dirty="0" smtClean="0"/>
              <a:t>games: </a:t>
            </a:r>
            <a:r>
              <a:rPr lang="en-US" sz="1800" dirty="0" smtClean="0">
                <a:hlinkClick r:id="rId4"/>
              </a:rPr>
              <a:t>Code Demo</a:t>
            </a:r>
            <a:endParaRPr lang="en-US" sz="1800" dirty="0"/>
          </a:p>
          <a:p>
            <a:endParaRPr lang="en-US" sz="1800" dirty="0"/>
          </a:p>
        </p:txBody>
      </p:sp>
    </p:spTree>
    <p:extLst>
      <p:ext uri="{BB962C8B-B14F-4D97-AF65-F5344CB8AC3E}">
        <p14:creationId xmlns:p14="http://schemas.microsoft.com/office/powerpoint/2010/main" val="1865381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287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18113</TotalTime>
  <Words>4077</Words>
  <Application>Microsoft Office PowerPoint</Application>
  <PresentationFormat>On-screen Show (4:3)</PresentationFormat>
  <Paragraphs>533</Paragraphs>
  <Slides>76</Slides>
  <Notes>1</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PowerPoint Template-CBF</vt:lpstr>
      <vt:lpstr>Big Data, AI, Machine Learning, Investment and Algo Trading</vt:lpstr>
      <vt:lpstr>AlphaGo</vt:lpstr>
      <vt:lpstr>AlphaGo</vt:lpstr>
      <vt:lpstr>Traditional AI Approach</vt:lpstr>
      <vt:lpstr>Reinforcement Learning</vt:lpstr>
      <vt:lpstr>Reinforcement Learning</vt:lpstr>
      <vt:lpstr>Deep Reinforcement Learning</vt:lpstr>
      <vt:lpstr>Deep Reinforcement Learning</vt:lpstr>
      <vt:lpstr>Deep Reinforcement Learning on Trading</vt:lpstr>
      <vt:lpstr>Deep Reinforcement Learning on Trading</vt:lpstr>
      <vt:lpstr>Deep Reinforcement Learning on Trading</vt:lpstr>
      <vt:lpstr>PowerPoint Presentation</vt:lpstr>
      <vt:lpstr>Deep Reinforcement Learning on Trading</vt:lpstr>
      <vt:lpstr>Challenges in Trading &amp; Investment</vt:lpstr>
      <vt:lpstr>Challenges – Data Cost</vt:lpstr>
      <vt:lpstr>Challenges – Transaction Cost</vt:lpstr>
      <vt:lpstr>Challenges – Infrastructure Cost</vt:lpstr>
      <vt:lpstr>Challenges – Scale</vt:lpstr>
      <vt:lpstr>Challenges – Data Source</vt:lpstr>
      <vt:lpstr>Challenges – Feature Engineering</vt:lpstr>
      <vt:lpstr>Challenges – Correlation vs Causality</vt:lpstr>
      <vt:lpstr>Challenges - Overfitting</vt:lpstr>
      <vt:lpstr>Challenges - Regime Switching</vt:lpstr>
      <vt:lpstr>Challenges – Complexities</vt:lpstr>
      <vt:lpstr>Challenges – Domain Knowledge</vt:lpstr>
      <vt:lpstr>PowerPoint Presentation</vt:lpstr>
      <vt:lpstr>Challenges - Psychological </vt:lpstr>
      <vt:lpstr>Challenges – False Belief</vt:lpstr>
      <vt:lpstr>Challenges - Summary</vt:lpstr>
      <vt:lpstr>Thoughts and Discussions</vt:lpstr>
      <vt:lpstr>Expert Thoughts on Algo Trading and AI</vt:lpstr>
      <vt:lpstr>My Thoughts on Algo Trading and AI</vt:lpstr>
      <vt:lpstr>My Thoughts on Algo Trading and AI</vt:lpstr>
      <vt:lpstr>My Thoughts on Algo Trading and AI</vt:lpstr>
      <vt:lpstr>My Thoughts on Algo Trading and AI</vt:lpstr>
      <vt:lpstr>Limitation of Deep Learning</vt:lpstr>
      <vt:lpstr>Deep Learning requires many Data </vt:lpstr>
      <vt:lpstr>Data labelling – Telsa Self Driving Car</vt:lpstr>
      <vt:lpstr>Data labelling – Telsa Self Driving Car</vt:lpstr>
      <vt:lpstr>Data labelling – Other Data Bias Examples</vt:lpstr>
      <vt:lpstr>Deep Learning is a Black-Box</vt:lpstr>
      <vt:lpstr>Deep Learning is a Black-Box</vt:lpstr>
      <vt:lpstr>My Thoughts on AI</vt:lpstr>
      <vt:lpstr>My Thoughts on AI</vt:lpstr>
      <vt:lpstr>Appendix</vt:lpstr>
      <vt:lpstr>Summary of Machine Learning</vt:lpstr>
      <vt:lpstr>Summary of the Algorithms</vt:lpstr>
      <vt:lpstr>Summary of the Usages</vt:lpstr>
      <vt:lpstr>Machine Learning – Over fit / Under fit</vt:lpstr>
      <vt:lpstr>Machine Learning – Over fit / Under fit</vt:lpstr>
      <vt:lpstr>Machine Learning – Over fit / Under fit</vt:lpstr>
      <vt:lpstr>Machine Learning – Over fit / Under fit</vt:lpstr>
      <vt:lpstr>Machine Learning – Over fit / Under fit</vt:lpstr>
      <vt:lpstr>Deep Learning vs Other Machine Learning</vt:lpstr>
      <vt:lpstr>Deep Learning vs Other Machine Learning</vt:lpstr>
      <vt:lpstr>Trading Strategies - Background </vt:lpstr>
      <vt:lpstr>Trading Strategies - Biz </vt:lpstr>
      <vt:lpstr>Trading Strategies – Fee Structure</vt:lpstr>
      <vt:lpstr>Trading Strategies – Fee Structure</vt:lpstr>
      <vt:lpstr>Trading Strategies - Risk Management</vt:lpstr>
      <vt:lpstr>Trading Strategies - Workflow</vt:lpstr>
      <vt:lpstr>Trading Strategies - Workflow</vt:lpstr>
      <vt:lpstr>Trading Strategies - Workflow</vt:lpstr>
      <vt:lpstr>Trading Strategies - Workflow</vt:lpstr>
      <vt:lpstr>Trading Strategies – Supervised Learning </vt:lpstr>
      <vt:lpstr>Trading Strategies – Reinforcement Learning</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Limitation of Deep Learning</vt:lpstr>
      <vt:lpstr>Limitation of Deep Learning</vt:lpstr>
      <vt:lpstr>Roles of Humans and Machines</vt:lpstr>
      <vt:lpstr>Data labelling – Telsa Self Driving Car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178</cp:revision>
  <cp:lastPrinted>2013-10-02T07:30:28Z</cp:lastPrinted>
  <dcterms:created xsi:type="dcterms:W3CDTF">2018-01-14T13:40:03Z</dcterms:created>
  <dcterms:modified xsi:type="dcterms:W3CDTF">2022-01-18T09:50:47Z</dcterms:modified>
</cp:coreProperties>
</file>